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8" r:id="rId3"/>
    <p:sldId id="257" r:id="rId4"/>
    <p:sldId id="273" r:id="rId5"/>
    <p:sldId id="274" r:id="rId6"/>
    <p:sldId id="275" r:id="rId7"/>
    <p:sldId id="276" r:id="rId8"/>
    <p:sldId id="263" r:id="rId9"/>
    <p:sldId id="261" r:id="rId10"/>
    <p:sldId id="260" r:id="rId11"/>
    <p:sldId id="272" r:id="rId12"/>
    <p:sldId id="267" r:id="rId13"/>
    <p:sldId id="268" r:id="rId14"/>
    <p:sldId id="269" r:id="rId15"/>
    <p:sldId id="277" r:id="rId16"/>
    <p:sldId id="270" r:id="rId17"/>
    <p:sldId id="279" r:id="rId18"/>
    <p:sldId id="278" r:id="rId19"/>
    <p:sldId id="271" r:id="rId20"/>
    <p:sldId id="280"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47" autoAdjust="0"/>
    <p:restoredTop sz="94660"/>
  </p:normalViewPr>
  <p:slideViewPr>
    <p:cSldViewPr snapToGrid="0">
      <p:cViewPr varScale="1">
        <p:scale>
          <a:sx n="114" d="100"/>
          <a:sy n="114"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48360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4827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03829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69889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97015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05456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9227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24830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99253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862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67807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12/10/2017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07701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12/10/2017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23549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5253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7375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25644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0922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12/10/2017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924430922"/>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9F6-2914-4F26-8818-7F96670D0639}"/>
              </a:ext>
            </a:extLst>
          </p:cNvPr>
          <p:cNvSpPr>
            <a:spLocks noGrp="1"/>
          </p:cNvSpPr>
          <p:nvPr>
            <p:ph type="ctrTitle"/>
          </p:nvPr>
        </p:nvSpPr>
        <p:spPr>
          <a:xfrm>
            <a:off x="1154955" y="1447800"/>
            <a:ext cx="8825658" cy="2335635"/>
          </a:xfrm>
        </p:spPr>
        <p:txBody>
          <a:bodyPr/>
          <a:lstStyle/>
          <a:p>
            <a:r>
              <a:rPr lang="en-US" sz="4400" dirty="0"/>
              <a:t>Decomposing Parkinson’s Disease Using Supervised Learning and Statistical Analysis</a:t>
            </a:r>
          </a:p>
        </p:txBody>
      </p:sp>
      <p:sp>
        <p:nvSpPr>
          <p:cNvPr id="3" name="Subtitle 2">
            <a:extLst>
              <a:ext uri="{FF2B5EF4-FFF2-40B4-BE49-F238E27FC236}">
                <a16:creationId xmlns:a16="http://schemas.microsoft.com/office/drawing/2014/main" id="{0A990417-48AC-48D7-BEF1-4CB9665AB701}"/>
              </a:ext>
            </a:extLst>
          </p:cNvPr>
          <p:cNvSpPr>
            <a:spLocks noGrp="1"/>
          </p:cNvSpPr>
          <p:nvPr>
            <p:ph type="subTitle" idx="1"/>
          </p:nvPr>
        </p:nvSpPr>
        <p:spPr>
          <a:xfrm>
            <a:off x="1154955" y="4777380"/>
            <a:ext cx="8825658" cy="1295874"/>
          </a:xfrm>
        </p:spPr>
        <p:txBody>
          <a:bodyPr>
            <a:noAutofit/>
          </a:bodyPr>
          <a:lstStyle/>
          <a:p>
            <a:r>
              <a:rPr lang="en-US" sz="1200" dirty="0">
                <a:latin typeface="+mn-lt"/>
              </a:rPr>
              <a:t>Héctor Manuel Ortiz-Mena, Bachelor of Fine Arts,</a:t>
            </a:r>
          </a:p>
          <a:p>
            <a:r>
              <a:rPr lang="en-US" sz="1200" dirty="0">
                <a:latin typeface="+mn-lt"/>
              </a:rPr>
              <a:t>Rohan Shroff, Bachelor of Science,</a:t>
            </a:r>
          </a:p>
          <a:p>
            <a:r>
              <a:rPr lang="en-US" sz="1200" dirty="0">
                <a:latin typeface="+mn-lt"/>
              </a:rPr>
              <a:t>Vincent </a:t>
            </a:r>
            <a:r>
              <a:rPr lang="en-US" sz="1200" dirty="0" err="1">
                <a:latin typeface="+mn-lt"/>
              </a:rPr>
              <a:t>Gacutan</a:t>
            </a:r>
            <a:r>
              <a:rPr lang="en-US" sz="1200" dirty="0">
                <a:latin typeface="+mn-lt"/>
              </a:rPr>
              <a:t>, Bachelor of Science in Electronics and Communications Engineering</a:t>
            </a:r>
          </a:p>
          <a:p>
            <a:r>
              <a:rPr lang="en-US" sz="1200" dirty="0">
                <a:latin typeface="+mn-lt"/>
              </a:rPr>
              <a:t>Georgia Institute of Technology, Atlanta, GA, U.S.A.</a:t>
            </a:r>
          </a:p>
        </p:txBody>
      </p:sp>
      <p:pic>
        <p:nvPicPr>
          <p:cNvPr id="5" name="Recorded Sound">
            <a:hlinkClick r:id="" action="ppaction://media"/>
            <a:extLst>
              <a:ext uri="{FF2B5EF4-FFF2-40B4-BE49-F238E27FC236}">
                <a16:creationId xmlns:a16="http://schemas.microsoft.com/office/drawing/2014/main" id="{9093B9D6-B6AB-4F04-9F0F-A04917227E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08995" y="1221297"/>
            <a:ext cx="609600" cy="609600"/>
          </a:xfrm>
          <a:prstGeom prst="rect">
            <a:avLst/>
          </a:prstGeom>
        </p:spPr>
      </p:pic>
    </p:spTree>
    <p:extLst>
      <p:ext uri="{BB962C8B-B14F-4D97-AF65-F5344CB8AC3E}">
        <p14:creationId xmlns:p14="http://schemas.microsoft.com/office/powerpoint/2010/main" val="1001423113"/>
      </p:ext>
    </p:extLst>
  </p:cSld>
  <p:clrMapOvr>
    <a:masterClrMapping/>
  </p:clrMapOvr>
  <mc:AlternateContent xmlns:mc="http://schemas.openxmlformats.org/markup-compatibility/2006">
    <mc:Choice xmlns:p14="http://schemas.microsoft.com/office/powerpoint/2010/main" Requires="p14">
      <p:transition spd="slow" p14:dur="2000" advTm="25066"/>
    </mc:Choice>
    <mc:Fallback>
      <p:transition spd="slow" advTm="25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1CD83-66C5-4107-A90D-BCB4CB955D74}"/>
              </a:ext>
            </a:extLst>
          </p:cNvPr>
          <p:cNvSpPr>
            <a:spLocks noGrp="1"/>
          </p:cNvSpPr>
          <p:nvPr>
            <p:ph type="title"/>
          </p:nvPr>
        </p:nvSpPr>
        <p:spPr/>
        <p:txBody>
          <a:bodyPr/>
          <a:lstStyle/>
          <a:p>
            <a:r>
              <a:rPr lang="en-US" sz="3200" dirty="0"/>
              <a:t>Method:  The data set (continued)</a:t>
            </a:r>
            <a:br>
              <a:rPr lang="en-US" sz="3200" dirty="0"/>
            </a:br>
            <a:r>
              <a:rPr lang="en-US" sz="3200" dirty="0"/>
              <a:t>Explaining Biomarkers:</a:t>
            </a:r>
          </a:p>
        </p:txBody>
      </p:sp>
      <p:sp>
        <p:nvSpPr>
          <p:cNvPr id="3" name="Content Placeholder 2">
            <a:extLst>
              <a:ext uri="{FF2B5EF4-FFF2-40B4-BE49-F238E27FC236}">
                <a16:creationId xmlns:a16="http://schemas.microsoft.com/office/drawing/2014/main" id="{B5E91726-9F78-40CA-BD0C-C7C115845AD0}"/>
              </a:ext>
            </a:extLst>
          </p:cNvPr>
          <p:cNvSpPr>
            <a:spLocks noGrp="1"/>
          </p:cNvSpPr>
          <p:nvPr>
            <p:ph idx="1"/>
          </p:nvPr>
        </p:nvSpPr>
        <p:spPr>
          <a:xfrm>
            <a:off x="875201" y="2039666"/>
            <a:ext cx="8946541" cy="4195481"/>
          </a:xfrm>
        </p:spPr>
        <p:txBody>
          <a:bodyPr>
            <a:normAutofit fontScale="92500" lnSpcReduction="10000"/>
          </a:bodyPr>
          <a:lstStyle/>
          <a:p>
            <a:r>
              <a:rPr lang="en-US" dirty="0"/>
              <a:t>A Biomarker, is a sample of biological fluids which can be divided into categories to narrow down the synopsis of this illness. The Biomarkers that will be used within this research in conjunction with a written algorithm will lead our result in this study.</a:t>
            </a:r>
          </a:p>
          <a:p>
            <a:r>
              <a:rPr lang="en-US" dirty="0"/>
              <a:t>To further explain the medical definition of a biomarker. A description is provided below from a local source. </a:t>
            </a:r>
          </a:p>
          <a:p>
            <a:r>
              <a:rPr lang="en-US" dirty="0"/>
              <a:t>The Biomarkers Definitions Working Group [8] has defined a biomarker as “a characteristic that is objectively measured and evaluated as an indicator of normal biological processes, pathogenic processes or pharmacological responses to a therapeutic intervention”. </a:t>
            </a:r>
          </a:p>
          <a:p>
            <a:r>
              <a:rPr lang="en-US" dirty="0"/>
              <a:t>The Biomarker this research compares will be of Biochemical origin. Biochemical biomarkers are data collected from Blood, Saliva, CSF, and Biopsy procedures. The Features used, link directly to the .csv files that provide the different categories that are needed to run the code.</a:t>
            </a:r>
          </a:p>
          <a:p>
            <a:endParaRPr lang="en-US" dirty="0"/>
          </a:p>
        </p:txBody>
      </p:sp>
      <p:pic>
        <p:nvPicPr>
          <p:cNvPr id="4" name="Recorded Sound">
            <a:hlinkClick r:id="" action="ppaction://media"/>
            <a:extLst>
              <a:ext uri="{FF2B5EF4-FFF2-40B4-BE49-F238E27FC236}">
                <a16:creationId xmlns:a16="http://schemas.microsoft.com/office/drawing/2014/main" id="{487D43E3-4EF7-4A82-9052-8384DB9901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16942" y="848183"/>
            <a:ext cx="609600" cy="609600"/>
          </a:xfrm>
          <a:prstGeom prst="rect">
            <a:avLst/>
          </a:prstGeom>
        </p:spPr>
      </p:pic>
    </p:spTree>
    <p:extLst>
      <p:ext uri="{BB962C8B-B14F-4D97-AF65-F5344CB8AC3E}">
        <p14:creationId xmlns:p14="http://schemas.microsoft.com/office/powerpoint/2010/main" val="250059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Picture 31">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33">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6" name="Oval 35">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39">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2" name="Rectangle 41">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D430D4B1-AA01-4B1F-8235-C7C6D0F186E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6" name="Freeform 36">
            <a:extLst>
              <a:ext uri="{FF2B5EF4-FFF2-40B4-BE49-F238E27FC236}">
                <a16:creationId xmlns:a16="http://schemas.microsoft.com/office/drawing/2014/main" id="{3354DFA6-6453-4DEA-B13E-C2A4D45708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0355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48" name="Rectangle 47">
            <a:extLst>
              <a:ext uri="{FF2B5EF4-FFF2-40B4-BE49-F238E27FC236}">
                <a16:creationId xmlns:a16="http://schemas.microsoft.com/office/drawing/2014/main" id="{27114C93-446E-4342-B0E4-5652350601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0" name="Freeform: Shape 49">
            <a:extLst>
              <a:ext uri="{FF2B5EF4-FFF2-40B4-BE49-F238E27FC236}">
                <a16:creationId xmlns:a16="http://schemas.microsoft.com/office/drawing/2014/main" id="{585ADACC-B978-41CD-812C-38B46FD273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549823" cy="6858000"/>
          </a:xfrm>
          <a:custGeom>
            <a:avLst/>
            <a:gdLst>
              <a:gd name="connsiteX0" fmla="*/ 4205108 w 5549823"/>
              <a:gd name="connsiteY0" fmla="*/ 0 h 6858000"/>
              <a:gd name="connsiteX1" fmla="*/ 5548646 w 5549823"/>
              <a:gd name="connsiteY1" fmla="*/ 0 h 6858000"/>
              <a:gd name="connsiteX2" fmla="*/ 5523601 w 5549823"/>
              <a:gd name="connsiteY2" fmla="*/ 155676 h 6858000"/>
              <a:gd name="connsiteX3" fmla="*/ 5499732 w 5549823"/>
              <a:gd name="connsiteY3" fmla="*/ 310667 h 6858000"/>
              <a:gd name="connsiteX4" fmla="*/ 5476368 w 5549823"/>
              <a:gd name="connsiteY4" fmla="*/ 466344 h 6858000"/>
              <a:gd name="connsiteX5" fmla="*/ 5456365 w 5549823"/>
              <a:gd name="connsiteY5" fmla="*/ 622706 h 6858000"/>
              <a:gd name="connsiteX6" fmla="*/ 5436194 w 5549823"/>
              <a:gd name="connsiteY6" fmla="*/ 778383 h 6858000"/>
              <a:gd name="connsiteX7" fmla="*/ 5417368 w 5549823"/>
              <a:gd name="connsiteY7" fmla="*/ 934745 h 6858000"/>
              <a:gd name="connsiteX8" fmla="*/ 5401232 w 5549823"/>
              <a:gd name="connsiteY8" fmla="*/ 1089050 h 6858000"/>
              <a:gd name="connsiteX9" fmla="*/ 5385936 w 5549823"/>
              <a:gd name="connsiteY9" fmla="*/ 1245413 h 6858000"/>
              <a:gd name="connsiteX10" fmla="*/ 5371984 w 5549823"/>
              <a:gd name="connsiteY10" fmla="*/ 1401089 h 6858000"/>
              <a:gd name="connsiteX11" fmla="*/ 5359882 w 5549823"/>
              <a:gd name="connsiteY11" fmla="*/ 1554023 h 6858000"/>
              <a:gd name="connsiteX12" fmla="*/ 5347779 w 5549823"/>
              <a:gd name="connsiteY12" fmla="*/ 1709013 h 6858000"/>
              <a:gd name="connsiteX13" fmla="*/ 5337694 w 5549823"/>
              <a:gd name="connsiteY13" fmla="*/ 1861947 h 6858000"/>
              <a:gd name="connsiteX14" fmla="*/ 5329794 w 5549823"/>
              <a:gd name="connsiteY14" fmla="*/ 2014880 h 6858000"/>
              <a:gd name="connsiteX15" fmla="*/ 5321557 w 5549823"/>
              <a:gd name="connsiteY15" fmla="*/ 2167128 h 6858000"/>
              <a:gd name="connsiteX16" fmla="*/ 5314666 w 5549823"/>
              <a:gd name="connsiteY16" fmla="*/ 2318004 h 6858000"/>
              <a:gd name="connsiteX17" fmla="*/ 5309791 w 5549823"/>
              <a:gd name="connsiteY17" fmla="*/ 2467508 h 6858000"/>
              <a:gd name="connsiteX18" fmla="*/ 5305589 w 5549823"/>
              <a:gd name="connsiteY18" fmla="*/ 2617013 h 6858000"/>
              <a:gd name="connsiteX19" fmla="*/ 5301555 w 5549823"/>
              <a:gd name="connsiteY19" fmla="*/ 2765145 h 6858000"/>
              <a:gd name="connsiteX20" fmla="*/ 5299706 w 5549823"/>
              <a:gd name="connsiteY20" fmla="*/ 2911221 h 6858000"/>
              <a:gd name="connsiteX21" fmla="*/ 5297689 w 5549823"/>
              <a:gd name="connsiteY21" fmla="*/ 3057296 h 6858000"/>
              <a:gd name="connsiteX22" fmla="*/ 5296680 w 5549823"/>
              <a:gd name="connsiteY22" fmla="*/ 3201314 h 6858000"/>
              <a:gd name="connsiteX23" fmla="*/ 5297689 w 5549823"/>
              <a:gd name="connsiteY23" fmla="*/ 3343960 h 6858000"/>
              <a:gd name="connsiteX24" fmla="*/ 5297689 w 5549823"/>
              <a:gd name="connsiteY24" fmla="*/ 3485235 h 6858000"/>
              <a:gd name="connsiteX25" fmla="*/ 5299706 w 5549823"/>
              <a:gd name="connsiteY25" fmla="*/ 3625138 h 6858000"/>
              <a:gd name="connsiteX26" fmla="*/ 5302731 w 5549823"/>
              <a:gd name="connsiteY26" fmla="*/ 3762298 h 6858000"/>
              <a:gd name="connsiteX27" fmla="*/ 5305589 w 5549823"/>
              <a:gd name="connsiteY27" fmla="*/ 3898087 h 6858000"/>
              <a:gd name="connsiteX28" fmla="*/ 5308783 w 5549823"/>
              <a:gd name="connsiteY28" fmla="*/ 4031132 h 6858000"/>
              <a:gd name="connsiteX29" fmla="*/ 5313657 w 5549823"/>
              <a:gd name="connsiteY29" fmla="*/ 4163491 h 6858000"/>
              <a:gd name="connsiteX30" fmla="*/ 5318868 w 5549823"/>
              <a:gd name="connsiteY30" fmla="*/ 4293793 h 6858000"/>
              <a:gd name="connsiteX31" fmla="*/ 5323574 w 5549823"/>
              <a:gd name="connsiteY31" fmla="*/ 4421352 h 6858000"/>
              <a:gd name="connsiteX32" fmla="*/ 5336854 w 5549823"/>
              <a:gd name="connsiteY32" fmla="*/ 4670298 h 6858000"/>
              <a:gd name="connsiteX33" fmla="*/ 5350973 w 5549823"/>
              <a:gd name="connsiteY33" fmla="*/ 4908956 h 6858000"/>
              <a:gd name="connsiteX34" fmla="*/ 5365765 w 5549823"/>
              <a:gd name="connsiteY34" fmla="*/ 5138013 h 6858000"/>
              <a:gd name="connsiteX35" fmla="*/ 5382070 w 5549823"/>
              <a:gd name="connsiteY35" fmla="*/ 5354726 h 6858000"/>
              <a:gd name="connsiteX36" fmla="*/ 5399047 w 5549823"/>
              <a:gd name="connsiteY36" fmla="*/ 5561838 h 6858000"/>
              <a:gd name="connsiteX37" fmla="*/ 5417368 w 5549823"/>
              <a:gd name="connsiteY37" fmla="*/ 5753862 h 6858000"/>
              <a:gd name="connsiteX38" fmla="*/ 5435354 w 5549823"/>
              <a:gd name="connsiteY38" fmla="*/ 5934227 h 6858000"/>
              <a:gd name="connsiteX39" fmla="*/ 5453339 w 5549823"/>
              <a:gd name="connsiteY39" fmla="*/ 6100191 h 6858000"/>
              <a:gd name="connsiteX40" fmla="*/ 5470316 w 5549823"/>
              <a:gd name="connsiteY40" fmla="*/ 6252438 h 6858000"/>
              <a:gd name="connsiteX41" fmla="*/ 5486453 w 5549823"/>
              <a:gd name="connsiteY41" fmla="*/ 6387541 h 6858000"/>
              <a:gd name="connsiteX42" fmla="*/ 5501749 w 5549823"/>
              <a:gd name="connsiteY42" fmla="*/ 6509613 h 6858000"/>
              <a:gd name="connsiteX43" fmla="*/ 5514524 w 5549823"/>
              <a:gd name="connsiteY43" fmla="*/ 6612483 h 6858000"/>
              <a:gd name="connsiteX44" fmla="*/ 5526626 w 5549823"/>
              <a:gd name="connsiteY44" fmla="*/ 6698894 h 6858000"/>
              <a:gd name="connsiteX45" fmla="*/ 5543940 w 5549823"/>
              <a:gd name="connsiteY45" fmla="*/ 6817538 h 6858000"/>
              <a:gd name="connsiteX46" fmla="*/ 5549823 w 5549823"/>
              <a:gd name="connsiteY46" fmla="*/ 6858000 h 6858000"/>
              <a:gd name="connsiteX47" fmla="*/ 4644470 w 5549823"/>
              <a:gd name="connsiteY47" fmla="*/ 6858000 h 6858000"/>
              <a:gd name="connsiteX48" fmla="*/ 4644470 w 5549823"/>
              <a:gd name="connsiteY48" fmla="*/ 6858000 h 6858000"/>
              <a:gd name="connsiteX49" fmla="*/ 0 w 5549823"/>
              <a:gd name="connsiteY49" fmla="*/ 6858000 h 6858000"/>
              <a:gd name="connsiteX50" fmla="*/ 0 w 5549823"/>
              <a:gd name="connsiteY50" fmla="*/ 0 h 6858000"/>
              <a:gd name="connsiteX51" fmla="*/ 4205108 w 5549823"/>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49823" h="6858000">
                <a:moveTo>
                  <a:pt x="4205108" y="0"/>
                </a:moveTo>
                <a:lnTo>
                  <a:pt x="5548646" y="0"/>
                </a:lnTo>
                <a:lnTo>
                  <a:pt x="5523601" y="155676"/>
                </a:lnTo>
                <a:lnTo>
                  <a:pt x="5499732" y="310667"/>
                </a:lnTo>
                <a:lnTo>
                  <a:pt x="5476368" y="466344"/>
                </a:lnTo>
                <a:lnTo>
                  <a:pt x="5456365" y="622706"/>
                </a:lnTo>
                <a:lnTo>
                  <a:pt x="5436194" y="778383"/>
                </a:lnTo>
                <a:lnTo>
                  <a:pt x="5417368" y="934745"/>
                </a:lnTo>
                <a:lnTo>
                  <a:pt x="5401232" y="1089050"/>
                </a:lnTo>
                <a:lnTo>
                  <a:pt x="5385936" y="1245413"/>
                </a:lnTo>
                <a:lnTo>
                  <a:pt x="5371984" y="1401089"/>
                </a:lnTo>
                <a:lnTo>
                  <a:pt x="5359882" y="1554023"/>
                </a:lnTo>
                <a:lnTo>
                  <a:pt x="5347779" y="1709013"/>
                </a:lnTo>
                <a:lnTo>
                  <a:pt x="5337694" y="1861947"/>
                </a:lnTo>
                <a:lnTo>
                  <a:pt x="5329794" y="2014880"/>
                </a:lnTo>
                <a:lnTo>
                  <a:pt x="5321557" y="2167128"/>
                </a:lnTo>
                <a:lnTo>
                  <a:pt x="5314666" y="2318004"/>
                </a:lnTo>
                <a:lnTo>
                  <a:pt x="5309791" y="2467508"/>
                </a:lnTo>
                <a:lnTo>
                  <a:pt x="5305589" y="2617013"/>
                </a:lnTo>
                <a:lnTo>
                  <a:pt x="5301555" y="2765145"/>
                </a:lnTo>
                <a:lnTo>
                  <a:pt x="5299706" y="2911221"/>
                </a:lnTo>
                <a:lnTo>
                  <a:pt x="5297689" y="3057296"/>
                </a:lnTo>
                <a:lnTo>
                  <a:pt x="5296680" y="3201314"/>
                </a:lnTo>
                <a:lnTo>
                  <a:pt x="5297689" y="3343960"/>
                </a:lnTo>
                <a:lnTo>
                  <a:pt x="5297689" y="3485235"/>
                </a:lnTo>
                <a:lnTo>
                  <a:pt x="5299706" y="3625138"/>
                </a:lnTo>
                <a:lnTo>
                  <a:pt x="5302731" y="3762298"/>
                </a:lnTo>
                <a:lnTo>
                  <a:pt x="5305589" y="3898087"/>
                </a:lnTo>
                <a:lnTo>
                  <a:pt x="5308783" y="4031132"/>
                </a:lnTo>
                <a:lnTo>
                  <a:pt x="5313657" y="4163491"/>
                </a:lnTo>
                <a:lnTo>
                  <a:pt x="5318868" y="4293793"/>
                </a:lnTo>
                <a:lnTo>
                  <a:pt x="5323574" y="4421352"/>
                </a:lnTo>
                <a:lnTo>
                  <a:pt x="5336854" y="4670298"/>
                </a:lnTo>
                <a:lnTo>
                  <a:pt x="5350973" y="4908956"/>
                </a:lnTo>
                <a:lnTo>
                  <a:pt x="5365765" y="5138013"/>
                </a:lnTo>
                <a:lnTo>
                  <a:pt x="5382070" y="5354726"/>
                </a:lnTo>
                <a:lnTo>
                  <a:pt x="5399047" y="5561838"/>
                </a:lnTo>
                <a:lnTo>
                  <a:pt x="5417368" y="5753862"/>
                </a:lnTo>
                <a:lnTo>
                  <a:pt x="5435354" y="5934227"/>
                </a:lnTo>
                <a:lnTo>
                  <a:pt x="5453339" y="6100191"/>
                </a:lnTo>
                <a:lnTo>
                  <a:pt x="5470316" y="6252438"/>
                </a:lnTo>
                <a:lnTo>
                  <a:pt x="5486453" y="6387541"/>
                </a:lnTo>
                <a:lnTo>
                  <a:pt x="5501749" y="6509613"/>
                </a:lnTo>
                <a:lnTo>
                  <a:pt x="5514524" y="6612483"/>
                </a:lnTo>
                <a:lnTo>
                  <a:pt x="5526626" y="6698894"/>
                </a:lnTo>
                <a:lnTo>
                  <a:pt x="5543940" y="6817538"/>
                </a:lnTo>
                <a:lnTo>
                  <a:pt x="5549823" y="6858000"/>
                </a:lnTo>
                <a:lnTo>
                  <a:pt x="4644470" y="6858000"/>
                </a:lnTo>
                <a:lnTo>
                  <a:pt x="4644470" y="6858000"/>
                </a:lnTo>
                <a:lnTo>
                  <a:pt x="0" y="6858000"/>
                </a:lnTo>
                <a:lnTo>
                  <a:pt x="0" y="0"/>
                </a:lnTo>
                <a:lnTo>
                  <a:pt x="420510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EE0655-9B12-4E00-88E8-1ADAE7F72D01}"/>
              </a:ext>
            </a:extLst>
          </p:cNvPr>
          <p:cNvSpPr>
            <a:spLocks noGrp="1"/>
          </p:cNvSpPr>
          <p:nvPr>
            <p:ph type="title"/>
          </p:nvPr>
        </p:nvSpPr>
        <p:spPr>
          <a:xfrm>
            <a:off x="6682728" y="162310"/>
            <a:ext cx="5604429" cy="3066507"/>
          </a:xfrm>
        </p:spPr>
        <p:txBody>
          <a:bodyPr vert="horz" lIns="91440" tIns="45720" rIns="91440" bIns="45720" rtlCol="0" anchor="b">
            <a:normAutofit/>
          </a:bodyPr>
          <a:lstStyle/>
          <a:p>
            <a:r>
              <a:rPr lang="en-US" sz="6600" b="0" i="0" kern="1200" dirty="0">
                <a:solidFill>
                  <a:srgbClr val="EBEBEB"/>
                </a:solidFill>
                <a:latin typeface="+mj-lt"/>
                <a:ea typeface="+mj-ea"/>
                <a:cs typeface="+mj-cs"/>
              </a:rPr>
              <a:t>Project Pipeline</a:t>
            </a:r>
          </a:p>
        </p:txBody>
      </p:sp>
      <p:sp>
        <p:nvSpPr>
          <p:cNvPr id="15" name="Title 1">
            <a:extLst>
              <a:ext uri="{FF2B5EF4-FFF2-40B4-BE49-F238E27FC236}">
                <a16:creationId xmlns:a16="http://schemas.microsoft.com/office/drawing/2014/main" id="{E0281B54-5D75-432B-907A-7DFFBA903261}"/>
              </a:ext>
            </a:extLst>
          </p:cNvPr>
          <p:cNvSpPr txBox="1">
            <a:spLocks/>
          </p:cNvSpPr>
          <p:nvPr/>
        </p:nvSpPr>
        <p:spPr>
          <a:xfrm>
            <a:off x="5763023" y="599001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Method:  Code Pipeline</a:t>
            </a:r>
          </a:p>
        </p:txBody>
      </p:sp>
      <p:sp>
        <p:nvSpPr>
          <p:cNvPr id="16" name="Title 1">
            <a:extLst>
              <a:ext uri="{FF2B5EF4-FFF2-40B4-BE49-F238E27FC236}">
                <a16:creationId xmlns:a16="http://schemas.microsoft.com/office/drawing/2014/main" id="{64B2F3F0-AA14-4E27-84BD-2C6D1668A124}"/>
              </a:ext>
            </a:extLst>
          </p:cNvPr>
          <p:cNvSpPr txBox="1">
            <a:spLocks/>
          </p:cNvSpPr>
          <p:nvPr/>
        </p:nvSpPr>
        <p:spPr>
          <a:xfrm>
            <a:off x="7378965" y="407507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b="1" dirty="0">
                <a:solidFill>
                  <a:schemeClr val="bg1"/>
                </a:solidFill>
              </a:rPr>
              <a:t>Total Features: 2371  </a:t>
            </a:r>
          </a:p>
          <a:p>
            <a:r>
              <a:rPr lang="en-US" sz="1200" b="1" dirty="0">
                <a:solidFill>
                  <a:schemeClr val="bg1"/>
                </a:solidFill>
              </a:rPr>
              <a:t>Number of Patients: 222</a:t>
            </a:r>
          </a:p>
          <a:p>
            <a:r>
              <a:rPr lang="en-US" sz="1200" b="1" dirty="0">
                <a:solidFill>
                  <a:schemeClr val="bg1"/>
                </a:solidFill>
              </a:rPr>
              <a:t>Training Size: 117 patients </a:t>
            </a:r>
          </a:p>
          <a:p>
            <a:r>
              <a:rPr lang="en-US" sz="1200" b="1" dirty="0">
                <a:solidFill>
                  <a:schemeClr val="bg1"/>
                </a:solidFill>
              </a:rPr>
              <a:t>Testing Size: 45 patients</a:t>
            </a:r>
            <a:endParaRPr lang="en-US" sz="1200" dirty="0">
              <a:solidFill>
                <a:schemeClr val="bg1"/>
              </a:solidFill>
            </a:endParaRPr>
          </a:p>
        </p:txBody>
      </p:sp>
      <p:pic>
        <p:nvPicPr>
          <p:cNvPr id="3" name="Recorded Sound">
            <a:hlinkClick r:id="" action="ppaction://media"/>
            <a:extLst>
              <a:ext uri="{FF2B5EF4-FFF2-40B4-BE49-F238E27FC236}">
                <a16:creationId xmlns:a16="http://schemas.microsoft.com/office/drawing/2014/main" id="{40252478-7502-48FF-A63F-879DD28784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437812" y="1305310"/>
            <a:ext cx="609600" cy="609600"/>
          </a:xfrm>
          <a:prstGeom prst="rect">
            <a:avLst/>
          </a:prstGeom>
        </p:spPr>
      </p:pic>
      <p:pic>
        <p:nvPicPr>
          <p:cNvPr id="11" name="Picture 10">
            <a:extLst>
              <a:ext uri="{FF2B5EF4-FFF2-40B4-BE49-F238E27FC236}">
                <a16:creationId xmlns:a16="http://schemas.microsoft.com/office/drawing/2014/main" id="{197DF410-46D7-481B-9997-10F740BA8E3F}"/>
              </a:ext>
            </a:extLst>
          </p:cNvPr>
          <p:cNvPicPr>
            <a:picLocks noChangeAspect="1"/>
          </p:cNvPicPr>
          <p:nvPr/>
        </p:nvPicPr>
        <p:blipFill>
          <a:blip r:embed="rId9"/>
          <a:stretch>
            <a:fillRect/>
          </a:stretch>
        </p:blipFill>
        <p:spPr>
          <a:xfrm>
            <a:off x="635285" y="26317"/>
            <a:ext cx="4162132" cy="6831683"/>
          </a:xfrm>
          <a:prstGeom prst="rect">
            <a:avLst/>
          </a:prstGeom>
        </p:spPr>
      </p:pic>
    </p:spTree>
    <p:extLst>
      <p:ext uri="{BB962C8B-B14F-4D97-AF65-F5344CB8AC3E}">
        <p14:creationId xmlns:p14="http://schemas.microsoft.com/office/powerpoint/2010/main" val="15677108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27CF008-4B18-436D-B2D5-C1346C12438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22DAD8-5F67-4B73-ADA9-06EF381F7A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16">
            <a:extLst>
              <a:ext uri="{FF2B5EF4-FFF2-40B4-BE49-F238E27FC236}">
                <a16:creationId xmlns:a16="http://schemas.microsoft.com/office/drawing/2014/main" id="{E4F17063-EDA4-417B-946F-BA357F3B39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8" name="Freeform: Shape 27">
            <a:extLst>
              <a:ext uri="{FF2B5EF4-FFF2-40B4-BE49-F238E27FC236}">
                <a16:creationId xmlns:a16="http://schemas.microsoft.com/office/drawing/2014/main" id="{D36F3EEA-55D4-4677-80E7-92D00B8F34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534B209F-2E9C-4EBD-A512-9A2F37685A71}"/>
              </a:ext>
            </a:extLst>
          </p:cNvPr>
          <p:cNvSpPr txBox="1">
            <a:spLocks/>
          </p:cNvSpPr>
          <p:nvPr/>
        </p:nvSpPr>
        <p:spPr>
          <a:xfrm>
            <a:off x="194889" y="-3704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Results:</a:t>
            </a:r>
            <a:endParaRPr lang="en-US" dirty="0"/>
          </a:p>
        </p:txBody>
      </p:sp>
      <p:pic>
        <p:nvPicPr>
          <p:cNvPr id="11" name="Picture 10">
            <a:extLst>
              <a:ext uri="{FF2B5EF4-FFF2-40B4-BE49-F238E27FC236}">
                <a16:creationId xmlns:a16="http://schemas.microsoft.com/office/drawing/2014/main" id="{E9F34622-6F87-4802-AAF0-9E886D6C1C46}"/>
              </a:ext>
            </a:extLst>
          </p:cNvPr>
          <p:cNvPicPr>
            <a:picLocks noChangeAspect="1"/>
          </p:cNvPicPr>
          <p:nvPr/>
        </p:nvPicPr>
        <p:blipFill>
          <a:blip r:embed="rId8"/>
          <a:stretch>
            <a:fillRect/>
          </a:stretch>
        </p:blipFill>
        <p:spPr>
          <a:xfrm>
            <a:off x="6302889" y="816920"/>
            <a:ext cx="5599711" cy="2840908"/>
          </a:xfrm>
          <a:prstGeom prst="rect">
            <a:avLst/>
          </a:prstGeom>
        </p:spPr>
      </p:pic>
      <p:pic>
        <p:nvPicPr>
          <p:cNvPr id="15" name="Picture 14">
            <a:extLst>
              <a:ext uri="{FF2B5EF4-FFF2-40B4-BE49-F238E27FC236}">
                <a16:creationId xmlns:a16="http://schemas.microsoft.com/office/drawing/2014/main" id="{594B61DD-AA57-42F5-8850-3D5ACF05CE70}"/>
              </a:ext>
            </a:extLst>
          </p:cNvPr>
          <p:cNvPicPr>
            <a:picLocks noChangeAspect="1"/>
          </p:cNvPicPr>
          <p:nvPr/>
        </p:nvPicPr>
        <p:blipFill>
          <a:blip r:embed="rId9"/>
          <a:stretch>
            <a:fillRect/>
          </a:stretch>
        </p:blipFill>
        <p:spPr>
          <a:xfrm>
            <a:off x="413619" y="853748"/>
            <a:ext cx="5475652" cy="2844651"/>
          </a:xfrm>
          <a:prstGeom prst="rect">
            <a:avLst/>
          </a:prstGeom>
        </p:spPr>
      </p:pic>
      <p:sp>
        <p:nvSpPr>
          <p:cNvPr id="25" name="Title 1">
            <a:extLst>
              <a:ext uri="{FF2B5EF4-FFF2-40B4-BE49-F238E27FC236}">
                <a16:creationId xmlns:a16="http://schemas.microsoft.com/office/drawing/2014/main" id="{5B264667-5AC2-487F-AF29-4FC1671D29EA}"/>
              </a:ext>
            </a:extLst>
          </p:cNvPr>
          <p:cNvSpPr>
            <a:spLocks noGrp="1"/>
          </p:cNvSpPr>
          <p:nvPr>
            <p:ph type="title"/>
          </p:nvPr>
        </p:nvSpPr>
        <p:spPr>
          <a:xfrm>
            <a:off x="536896" y="4870840"/>
            <a:ext cx="12323427" cy="868026"/>
          </a:xfrm>
        </p:spPr>
        <p:txBody>
          <a:bodyPr vert="horz" lIns="91440" tIns="45720" rIns="91440" bIns="45720" rtlCol="0" anchor="b">
            <a:noAutofit/>
          </a:bodyPr>
          <a:lstStyle/>
          <a:p>
            <a:r>
              <a:rPr lang="en-US" sz="2000" b="1" dirty="0">
                <a:solidFill>
                  <a:schemeClr val="bg1"/>
                </a:solidFill>
              </a:rPr>
              <a:t>Baseline using full training/test sets and no parameter optimization results (2371 features)</a:t>
            </a:r>
            <a:endParaRPr lang="en-US" sz="2000" dirty="0">
              <a:solidFill>
                <a:schemeClr val="bg1"/>
              </a:solidFill>
              <a:effectLst/>
            </a:endParaRPr>
          </a:p>
        </p:txBody>
      </p:sp>
      <p:pic>
        <p:nvPicPr>
          <p:cNvPr id="21" name="Recorded Sound">
            <a:hlinkClick r:id="" action="ppaction://media"/>
            <a:extLst>
              <a:ext uri="{FF2B5EF4-FFF2-40B4-BE49-F238E27FC236}">
                <a16:creationId xmlns:a16="http://schemas.microsoft.com/office/drawing/2014/main" id="{78298222-60E9-48EE-963C-BF1CEFE6F67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780712" y="4533006"/>
            <a:ext cx="609600" cy="609600"/>
          </a:xfrm>
          <a:prstGeom prst="rect">
            <a:avLst/>
          </a:prstGeom>
        </p:spPr>
      </p:pic>
    </p:spTree>
    <p:extLst>
      <p:ext uri="{BB962C8B-B14F-4D97-AF65-F5344CB8AC3E}">
        <p14:creationId xmlns:p14="http://schemas.microsoft.com/office/powerpoint/2010/main" val="1926975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D36F3EEA-55D4-4677-80E7-92D00B8F34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C0F93-22F8-4244-940D-D17CBA47C117}"/>
              </a:ext>
            </a:extLst>
          </p:cNvPr>
          <p:cNvSpPr>
            <a:spLocks noGrp="1"/>
          </p:cNvSpPr>
          <p:nvPr>
            <p:ph type="title"/>
          </p:nvPr>
        </p:nvSpPr>
        <p:spPr>
          <a:xfrm>
            <a:off x="402672" y="5360356"/>
            <a:ext cx="12323427" cy="868026"/>
          </a:xfrm>
        </p:spPr>
        <p:txBody>
          <a:bodyPr vert="horz" lIns="91440" tIns="45720" rIns="91440" bIns="45720" rtlCol="0" anchor="b">
            <a:noAutofit/>
          </a:bodyPr>
          <a:lstStyle/>
          <a:p>
            <a:pPr>
              <a:lnSpc>
                <a:spcPct val="90000"/>
              </a:lnSpc>
            </a:pPr>
            <a:r>
              <a:rPr lang="en-US" sz="1600" b="1" dirty="0">
                <a:solidFill>
                  <a:schemeClr val="bg1"/>
                </a:solidFill>
              </a:rPr>
              <a:t>Model optimization (using cross validation (3 folds) from full training set and no feature selection) (2371 features)</a:t>
            </a:r>
            <a:br>
              <a:rPr lang="en-US" sz="1600" dirty="0"/>
            </a:br>
            <a:br>
              <a:rPr lang="en-US" sz="1600" b="0" i="0" kern="1200" dirty="0">
                <a:solidFill>
                  <a:srgbClr val="EBEBEB"/>
                </a:solidFill>
                <a:latin typeface="+mj-lt"/>
                <a:ea typeface="+mj-ea"/>
                <a:cs typeface="+mj-cs"/>
              </a:rPr>
            </a:br>
            <a:endParaRPr lang="en-US" sz="1600" b="0" i="0" kern="1200" dirty="0">
              <a:solidFill>
                <a:srgbClr val="EBEBEB"/>
              </a:solidFill>
              <a:latin typeface="+mj-lt"/>
              <a:ea typeface="+mj-ea"/>
              <a:cs typeface="+mj-cs"/>
            </a:endParaRPr>
          </a:p>
        </p:txBody>
      </p:sp>
      <p:pic>
        <p:nvPicPr>
          <p:cNvPr id="12" name="Picture 11">
            <a:extLst>
              <a:ext uri="{FF2B5EF4-FFF2-40B4-BE49-F238E27FC236}">
                <a16:creationId xmlns:a16="http://schemas.microsoft.com/office/drawing/2014/main" id="{7C963680-CECE-4F1A-B19A-864C3EA96C7A}"/>
              </a:ext>
            </a:extLst>
          </p:cNvPr>
          <p:cNvPicPr>
            <a:picLocks noChangeAspect="1"/>
          </p:cNvPicPr>
          <p:nvPr/>
        </p:nvPicPr>
        <p:blipFill>
          <a:blip r:embed="rId8"/>
          <a:stretch>
            <a:fillRect/>
          </a:stretch>
        </p:blipFill>
        <p:spPr>
          <a:xfrm>
            <a:off x="933424" y="265294"/>
            <a:ext cx="7174181" cy="3557548"/>
          </a:xfrm>
          <a:prstGeom prst="rect">
            <a:avLst/>
          </a:prstGeom>
        </p:spPr>
      </p:pic>
      <p:pic>
        <p:nvPicPr>
          <p:cNvPr id="3" name="Recorded Sound">
            <a:hlinkClick r:id="" action="ppaction://media"/>
            <a:extLst>
              <a:ext uri="{FF2B5EF4-FFF2-40B4-BE49-F238E27FC236}">
                <a16:creationId xmlns:a16="http://schemas.microsoft.com/office/drawing/2014/main" id="{87763909-6ED4-44A8-AD0A-A8DE76D2AD4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369729" y="182034"/>
            <a:ext cx="609600" cy="609600"/>
          </a:xfrm>
          <a:prstGeom prst="rect">
            <a:avLst/>
          </a:prstGeom>
        </p:spPr>
      </p:pic>
    </p:spTree>
    <p:extLst>
      <p:ext uri="{BB962C8B-B14F-4D97-AF65-F5344CB8AC3E}">
        <p14:creationId xmlns:p14="http://schemas.microsoft.com/office/powerpoint/2010/main" val="10771391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20">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2" name="Picture 22">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24">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4" name="Picture 26">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5" name="Picture 28">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6" name="Rectangle 30">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7" name="Rectangle 32">
            <a:extLst>
              <a:ext uri="{FF2B5EF4-FFF2-40B4-BE49-F238E27FC236}">
                <a16:creationId xmlns:a16="http://schemas.microsoft.com/office/drawing/2014/main" id="{D27CF008-4B18-436D-B2D5-C1346C12438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4">
            <a:extLst>
              <a:ext uri="{FF2B5EF4-FFF2-40B4-BE49-F238E27FC236}">
                <a16:creationId xmlns:a16="http://schemas.microsoft.com/office/drawing/2014/main" id="{CE22DAD8-5F67-4B73-ADA9-06EF381F7A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 name="Freeform 16">
            <a:extLst>
              <a:ext uri="{FF2B5EF4-FFF2-40B4-BE49-F238E27FC236}">
                <a16:creationId xmlns:a16="http://schemas.microsoft.com/office/drawing/2014/main" id="{E4F17063-EDA4-417B-946F-BA357F3B39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16" name="Content Placeholder 15">
            <a:extLst>
              <a:ext uri="{FF2B5EF4-FFF2-40B4-BE49-F238E27FC236}">
                <a16:creationId xmlns:a16="http://schemas.microsoft.com/office/drawing/2014/main" id="{9F7622F0-FADA-4429-876B-6B493FB1C760}"/>
              </a:ext>
            </a:extLst>
          </p:cNvPr>
          <p:cNvPicPr>
            <a:picLocks noGrp="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867905" y="1726377"/>
            <a:ext cx="9150807" cy="1670022"/>
          </a:xfrm>
          <a:prstGeom prst="rect">
            <a:avLst/>
          </a:prstGeom>
          <a:noFill/>
          <a:effectLst/>
        </p:spPr>
      </p:pic>
      <p:sp>
        <p:nvSpPr>
          <p:cNvPr id="50" name="Freeform: Shape 38">
            <a:extLst>
              <a:ext uri="{FF2B5EF4-FFF2-40B4-BE49-F238E27FC236}">
                <a16:creationId xmlns:a16="http://schemas.microsoft.com/office/drawing/2014/main" id="{D36F3EEA-55D4-4677-80E7-92D00B8F34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9FA388-8020-453B-BF6B-592607BBF072}"/>
              </a:ext>
            </a:extLst>
          </p:cNvPr>
          <p:cNvSpPr>
            <a:spLocks noGrp="1"/>
          </p:cNvSpPr>
          <p:nvPr>
            <p:ph type="title"/>
          </p:nvPr>
        </p:nvSpPr>
        <p:spPr>
          <a:xfrm>
            <a:off x="472626" y="4090028"/>
            <a:ext cx="12029813" cy="1676405"/>
          </a:xfrm>
        </p:spPr>
        <p:txBody>
          <a:bodyPr vert="horz" lIns="91440" tIns="45720" rIns="91440" bIns="45720" rtlCol="0" anchor="b">
            <a:noAutofit/>
          </a:bodyPr>
          <a:lstStyle/>
          <a:p>
            <a:r>
              <a:rPr lang="en-US" sz="2000" b="1" dirty="0">
                <a:solidFill>
                  <a:schemeClr val="bg1"/>
                </a:solidFill>
              </a:rPr>
              <a:t>Using full training/test sets and optimized models with no feature selection (2371 features)</a:t>
            </a:r>
            <a:endParaRPr lang="en-US" sz="2000" dirty="0">
              <a:solidFill>
                <a:schemeClr val="bg1"/>
              </a:solidFill>
              <a:effectLst/>
            </a:endParaRPr>
          </a:p>
        </p:txBody>
      </p:sp>
      <p:pic>
        <p:nvPicPr>
          <p:cNvPr id="4" name="Recorded Sound">
            <a:hlinkClick r:id="" action="ppaction://media"/>
            <a:extLst>
              <a:ext uri="{FF2B5EF4-FFF2-40B4-BE49-F238E27FC236}">
                <a16:creationId xmlns:a16="http://schemas.microsoft.com/office/drawing/2014/main" id="{FF54AB98-1071-46F3-93FF-4A4BC5F9A6C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28412" y="228598"/>
            <a:ext cx="609600" cy="609600"/>
          </a:xfrm>
          <a:prstGeom prst="rect">
            <a:avLst/>
          </a:prstGeom>
        </p:spPr>
      </p:pic>
    </p:spTree>
    <p:extLst>
      <p:ext uri="{BB962C8B-B14F-4D97-AF65-F5344CB8AC3E}">
        <p14:creationId xmlns:p14="http://schemas.microsoft.com/office/powerpoint/2010/main" val="26694999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20">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2" name="Picture 22">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24">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4" name="Picture 26">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5" name="Picture 28">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6" name="Rectangle 30">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7" name="Rectangle 32">
            <a:extLst>
              <a:ext uri="{FF2B5EF4-FFF2-40B4-BE49-F238E27FC236}">
                <a16:creationId xmlns:a16="http://schemas.microsoft.com/office/drawing/2014/main" id="{D27CF008-4B18-436D-B2D5-C1346C12438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4">
            <a:extLst>
              <a:ext uri="{FF2B5EF4-FFF2-40B4-BE49-F238E27FC236}">
                <a16:creationId xmlns:a16="http://schemas.microsoft.com/office/drawing/2014/main" id="{CE22DAD8-5F67-4B73-ADA9-06EF381F7A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 name="Freeform 16">
            <a:extLst>
              <a:ext uri="{FF2B5EF4-FFF2-40B4-BE49-F238E27FC236}">
                <a16:creationId xmlns:a16="http://schemas.microsoft.com/office/drawing/2014/main" id="{E4F17063-EDA4-417B-946F-BA357F3B39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50" name="Freeform: Shape 38">
            <a:extLst>
              <a:ext uri="{FF2B5EF4-FFF2-40B4-BE49-F238E27FC236}">
                <a16:creationId xmlns:a16="http://schemas.microsoft.com/office/drawing/2014/main" id="{D36F3EEA-55D4-4677-80E7-92D00B8F34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9FA388-8020-453B-BF6B-592607BBF072}"/>
              </a:ext>
            </a:extLst>
          </p:cNvPr>
          <p:cNvSpPr>
            <a:spLocks noGrp="1"/>
          </p:cNvSpPr>
          <p:nvPr>
            <p:ph type="title"/>
          </p:nvPr>
        </p:nvSpPr>
        <p:spPr>
          <a:xfrm>
            <a:off x="162187" y="4251768"/>
            <a:ext cx="12029813" cy="1676405"/>
          </a:xfrm>
        </p:spPr>
        <p:txBody>
          <a:bodyPr vert="horz" lIns="91440" tIns="45720" rIns="91440" bIns="45720" rtlCol="0" anchor="b">
            <a:noAutofit/>
          </a:bodyPr>
          <a:lstStyle/>
          <a:p>
            <a:r>
              <a:rPr lang="en-US" sz="2400" b="1" dirty="0">
                <a:solidFill>
                  <a:schemeClr val="bg1"/>
                </a:solidFill>
              </a:rPr>
              <a:t>Effect on AUC on optimized decision tree model of reducing number of features</a:t>
            </a:r>
            <a:endParaRPr lang="en-US" sz="2400" dirty="0">
              <a:solidFill>
                <a:schemeClr val="bg1"/>
              </a:solidFill>
              <a:effectLst/>
            </a:endParaRPr>
          </a:p>
        </p:txBody>
      </p:sp>
      <p:pic>
        <p:nvPicPr>
          <p:cNvPr id="5" name="Picture 4">
            <a:extLst>
              <a:ext uri="{FF2B5EF4-FFF2-40B4-BE49-F238E27FC236}">
                <a16:creationId xmlns:a16="http://schemas.microsoft.com/office/drawing/2014/main" id="{1AC28A61-BDA7-4976-AA85-127CAD22EDA3}"/>
              </a:ext>
            </a:extLst>
          </p:cNvPr>
          <p:cNvPicPr>
            <a:picLocks noChangeAspect="1"/>
          </p:cNvPicPr>
          <p:nvPr/>
        </p:nvPicPr>
        <p:blipFill>
          <a:blip r:embed="rId8"/>
          <a:stretch>
            <a:fillRect/>
          </a:stretch>
        </p:blipFill>
        <p:spPr>
          <a:xfrm>
            <a:off x="2583303" y="106969"/>
            <a:ext cx="5412922" cy="4059692"/>
          </a:xfrm>
          <a:prstGeom prst="rect">
            <a:avLst/>
          </a:prstGeom>
        </p:spPr>
      </p:pic>
      <p:pic>
        <p:nvPicPr>
          <p:cNvPr id="7" name="Recorded Sound">
            <a:hlinkClick r:id="" action="ppaction://media"/>
            <a:extLst>
              <a:ext uri="{FF2B5EF4-FFF2-40B4-BE49-F238E27FC236}">
                <a16:creationId xmlns:a16="http://schemas.microsoft.com/office/drawing/2014/main" id="{44F49F42-5C61-4DDC-B5D3-6B2542A47C8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28412" y="182034"/>
            <a:ext cx="609600" cy="609600"/>
          </a:xfrm>
          <a:prstGeom prst="rect">
            <a:avLst/>
          </a:prstGeom>
        </p:spPr>
      </p:pic>
    </p:spTree>
    <p:extLst>
      <p:ext uri="{BB962C8B-B14F-4D97-AF65-F5344CB8AC3E}">
        <p14:creationId xmlns:p14="http://schemas.microsoft.com/office/powerpoint/2010/main" val="499496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20F6071B-48FA-4685-A9C9-A7B21E1C14C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C56044C-1580-4C45-8AA3-F2A07478B45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A5307AFC-31DE-466D-8401-2A4C84FFA135}"/>
              </a:ext>
            </a:extLst>
          </p:cNvPr>
          <p:cNvPicPr>
            <a:picLocks noGrp="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783376" y="1109036"/>
            <a:ext cx="9150807" cy="1670022"/>
          </a:xfrm>
          <a:prstGeom prst="rect">
            <a:avLst/>
          </a:prstGeom>
          <a:noFill/>
          <a:effectLst/>
        </p:spPr>
      </p:pic>
      <p:sp>
        <p:nvSpPr>
          <p:cNvPr id="25" name="Freeform 16">
            <a:extLst>
              <a:ext uri="{FF2B5EF4-FFF2-40B4-BE49-F238E27FC236}">
                <a16:creationId xmlns:a16="http://schemas.microsoft.com/office/drawing/2014/main" id="{7DE548AA-7E1A-497C-8B79-C74F42ACFB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40" y="3280011"/>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51A8E3CE-561F-42BE-B6A2-FBE96F9A82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579207"/>
            <a:ext cx="12191696" cy="3278793"/>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F9A2E403-5834-4A9C-8699-33CB764FBA63}"/>
              </a:ext>
            </a:extLst>
          </p:cNvPr>
          <p:cNvSpPr>
            <a:spLocks noGrp="1"/>
          </p:cNvSpPr>
          <p:nvPr>
            <p:ph type="title"/>
          </p:nvPr>
        </p:nvSpPr>
        <p:spPr>
          <a:xfrm>
            <a:off x="402671" y="4855577"/>
            <a:ext cx="12191694" cy="1350523"/>
          </a:xfrm>
        </p:spPr>
        <p:txBody>
          <a:bodyPr vert="horz" lIns="91440" tIns="45720" rIns="91440" bIns="45720" rtlCol="0" anchor="b">
            <a:normAutofit/>
          </a:bodyPr>
          <a:lstStyle/>
          <a:p>
            <a:pPr>
              <a:lnSpc>
                <a:spcPct val="90000"/>
              </a:lnSpc>
            </a:pPr>
            <a:r>
              <a:rPr lang="en-US" sz="2200" b="1" dirty="0">
                <a:solidFill>
                  <a:schemeClr val="bg1"/>
                </a:solidFill>
              </a:rPr>
              <a:t>Using full training/test sets and optimized models with feature selection (1 feature)</a:t>
            </a:r>
            <a:br>
              <a:rPr lang="en-US" sz="2800" dirty="0"/>
            </a:br>
            <a:br>
              <a:rPr lang="en-US" sz="2600" b="0" i="0" kern="1200" dirty="0">
                <a:solidFill>
                  <a:srgbClr val="EBEBEB"/>
                </a:solidFill>
                <a:latin typeface="+mj-lt"/>
                <a:ea typeface="+mj-ea"/>
                <a:cs typeface="+mj-cs"/>
              </a:rPr>
            </a:br>
            <a:endParaRPr lang="en-US" sz="2600" b="0" i="0" kern="1200" dirty="0">
              <a:solidFill>
                <a:srgbClr val="EBEBEB"/>
              </a:solidFill>
              <a:latin typeface="+mj-lt"/>
              <a:ea typeface="+mj-ea"/>
              <a:cs typeface="+mj-cs"/>
            </a:endParaRPr>
          </a:p>
        </p:txBody>
      </p:sp>
      <p:pic>
        <p:nvPicPr>
          <p:cNvPr id="3" name="Recorded Sound">
            <a:hlinkClick r:id="" action="ppaction://media"/>
            <a:extLst>
              <a:ext uri="{FF2B5EF4-FFF2-40B4-BE49-F238E27FC236}">
                <a16:creationId xmlns:a16="http://schemas.microsoft.com/office/drawing/2014/main" id="{41E59163-C0F9-46F3-BEB3-ED31A70FA40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65358" y="265903"/>
            <a:ext cx="609600" cy="609600"/>
          </a:xfrm>
          <a:prstGeom prst="rect">
            <a:avLst/>
          </a:prstGeom>
        </p:spPr>
      </p:pic>
    </p:spTree>
    <p:extLst>
      <p:ext uri="{BB962C8B-B14F-4D97-AF65-F5344CB8AC3E}">
        <p14:creationId xmlns:p14="http://schemas.microsoft.com/office/powerpoint/2010/main" val="7463689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20F6071B-48FA-4685-A9C9-A7B21E1C14C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C56044C-1580-4C45-8AA3-F2A07478B45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7DE548AA-7E1A-497C-8B79-C74F42ACFB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40" y="3280011"/>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51A8E3CE-561F-42BE-B6A2-FBE96F9A82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579207"/>
            <a:ext cx="12191696" cy="3278793"/>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F9A2E403-5834-4A9C-8699-33CB764FBA63}"/>
              </a:ext>
            </a:extLst>
          </p:cNvPr>
          <p:cNvSpPr>
            <a:spLocks noGrp="1"/>
          </p:cNvSpPr>
          <p:nvPr>
            <p:ph type="title"/>
          </p:nvPr>
        </p:nvSpPr>
        <p:spPr>
          <a:xfrm>
            <a:off x="1522412" y="5709554"/>
            <a:ext cx="12191694" cy="1350523"/>
          </a:xfrm>
        </p:spPr>
        <p:txBody>
          <a:bodyPr vert="horz" lIns="91440" tIns="45720" rIns="91440" bIns="45720" rtlCol="0" anchor="b">
            <a:noAutofit/>
          </a:bodyPr>
          <a:lstStyle/>
          <a:p>
            <a:pPr>
              <a:lnSpc>
                <a:spcPct val="90000"/>
              </a:lnSpc>
            </a:pPr>
            <a:r>
              <a:rPr lang="en-US" sz="2800" b="1" dirty="0">
                <a:solidFill>
                  <a:schemeClr val="bg1"/>
                </a:solidFill>
              </a:rPr>
              <a:t>Ranges of nine of the most important found features</a:t>
            </a:r>
            <a:br>
              <a:rPr lang="en-US" sz="2800" dirty="0">
                <a:solidFill>
                  <a:schemeClr val="bg1"/>
                </a:solidFill>
              </a:rPr>
            </a:br>
            <a:br>
              <a:rPr lang="en-US" sz="2800" b="0" i="0" kern="1200" dirty="0">
                <a:solidFill>
                  <a:schemeClr val="bg1"/>
                </a:solidFill>
                <a:latin typeface="+mj-lt"/>
                <a:ea typeface="+mj-ea"/>
                <a:cs typeface="+mj-cs"/>
              </a:rPr>
            </a:br>
            <a:endParaRPr lang="en-US" sz="2800" b="0" i="0" kern="1200" dirty="0">
              <a:solidFill>
                <a:schemeClr val="bg1"/>
              </a:solidFill>
              <a:latin typeface="+mj-lt"/>
              <a:ea typeface="+mj-ea"/>
              <a:cs typeface="+mj-cs"/>
            </a:endParaRPr>
          </a:p>
        </p:txBody>
      </p:sp>
      <p:pic>
        <p:nvPicPr>
          <p:cNvPr id="6" name="Picture 5">
            <a:extLst>
              <a:ext uri="{FF2B5EF4-FFF2-40B4-BE49-F238E27FC236}">
                <a16:creationId xmlns:a16="http://schemas.microsoft.com/office/drawing/2014/main" id="{DB4BD2E7-4A6A-401F-B18B-90F123A48450}"/>
              </a:ext>
            </a:extLst>
          </p:cNvPr>
          <p:cNvPicPr>
            <a:picLocks noChangeAspect="1"/>
          </p:cNvPicPr>
          <p:nvPr/>
        </p:nvPicPr>
        <p:blipFill>
          <a:blip r:embed="rId8"/>
          <a:stretch>
            <a:fillRect/>
          </a:stretch>
        </p:blipFill>
        <p:spPr>
          <a:xfrm>
            <a:off x="3379993" y="113962"/>
            <a:ext cx="5027683" cy="5027683"/>
          </a:xfrm>
          <a:prstGeom prst="rect">
            <a:avLst/>
          </a:prstGeom>
        </p:spPr>
      </p:pic>
      <p:pic>
        <p:nvPicPr>
          <p:cNvPr id="8" name="Recorded Sound">
            <a:hlinkClick r:id="" action="ppaction://media"/>
            <a:extLst>
              <a:ext uri="{FF2B5EF4-FFF2-40B4-BE49-F238E27FC236}">
                <a16:creationId xmlns:a16="http://schemas.microsoft.com/office/drawing/2014/main" id="{A60BBB04-ED8F-41DB-9F82-C99AB9328F4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77963" y="392785"/>
            <a:ext cx="609600" cy="609600"/>
          </a:xfrm>
          <a:prstGeom prst="rect">
            <a:avLst/>
          </a:prstGeom>
        </p:spPr>
      </p:pic>
    </p:spTree>
    <p:extLst>
      <p:ext uri="{BB962C8B-B14F-4D97-AF65-F5344CB8AC3E}">
        <p14:creationId xmlns:p14="http://schemas.microsoft.com/office/powerpoint/2010/main" val="36909147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20F6071B-48FA-4685-A9C9-A7B21E1C14C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C56044C-1580-4C45-8AA3-F2A07478B45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7DE548AA-7E1A-497C-8B79-C74F42ACFB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40" y="3280011"/>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51A8E3CE-561F-42BE-B6A2-FBE96F9A82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579207"/>
            <a:ext cx="12191696" cy="3278793"/>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F9A2E403-5834-4A9C-8699-33CB764FBA63}"/>
              </a:ext>
            </a:extLst>
          </p:cNvPr>
          <p:cNvSpPr>
            <a:spLocks noGrp="1"/>
          </p:cNvSpPr>
          <p:nvPr>
            <p:ph type="title"/>
          </p:nvPr>
        </p:nvSpPr>
        <p:spPr>
          <a:xfrm>
            <a:off x="225598" y="4964999"/>
            <a:ext cx="12191694" cy="1350523"/>
          </a:xfrm>
        </p:spPr>
        <p:txBody>
          <a:bodyPr vert="horz" lIns="91440" tIns="45720" rIns="91440" bIns="45720" rtlCol="0" anchor="b">
            <a:normAutofit/>
          </a:bodyPr>
          <a:lstStyle/>
          <a:p>
            <a:r>
              <a:rPr lang="en-US" sz="2000" b="1" dirty="0">
                <a:solidFill>
                  <a:schemeClr val="bg1"/>
                </a:solidFill>
              </a:rPr>
              <a:t>Nine of the most important features (feature importance and manual classification accuracy)</a:t>
            </a:r>
            <a:endParaRPr lang="en-US" sz="2000" dirty="0">
              <a:solidFill>
                <a:schemeClr val="bg1"/>
              </a:solidFill>
              <a:effectLst/>
            </a:endParaRPr>
          </a:p>
        </p:txBody>
      </p:sp>
      <p:pic>
        <p:nvPicPr>
          <p:cNvPr id="7" name="Picture 6">
            <a:extLst>
              <a:ext uri="{FF2B5EF4-FFF2-40B4-BE49-F238E27FC236}">
                <a16:creationId xmlns:a16="http://schemas.microsoft.com/office/drawing/2014/main" id="{BC5C4F74-6FDC-486E-888F-C93B576B3ADF}"/>
              </a:ext>
            </a:extLst>
          </p:cNvPr>
          <p:cNvPicPr>
            <a:picLocks noChangeAspect="1"/>
          </p:cNvPicPr>
          <p:nvPr/>
        </p:nvPicPr>
        <p:blipFill>
          <a:blip r:embed="rId8"/>
          <a:stretch>
            <a:fillRect/>
          </a:stretch>
        </p:blipFill>
        <p:spPr>
          <a:xfrm>
            <a:off x="2100732" y="312839"/>
            <a:ext cx="7565509" cy="5159016"/>
          </a:xfrm>
          <a:prstGeom prst="rect">
            <a:avLst/>
          </a:prstGeom>
        </p:spPr>
      </p:pic>
      <p:pic>
        <p:nvPicPr>
          <p:cNvPr id="8" name="Recorded Sound">
            <a:hlinkClick r:id="" action="ppaction://media"/>
            <a:extLst>
              <a:ext uri="{FF2B5EF4-FFF2-40B4-BE49-F238E27FC236}">
                <a16:creationId xmlns:a16="http://schemas.microsoft.com/office/drawing/2014/main" id="{A94A7B67-A4C3-4F7F-A5E3-A28DF79AF0A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28412" y="312839"/>
            <a:ext cx="609600" cy="609600"/>
          </a:xfrm>
          <a:prstGeom prst="rect">
            <a:avLst/>
          </a:prstGeom>
        </p:spPr>
      </p:pic>
    </p:spTree>
    <p:extLst>
      <p:ext uri="{BB962C8B-B14F-4D97-AF65-F5344CB8AC3E}">
        <p14:creationId xmlns:p14="http://schemas.microsoft.com/office/powerpoint/2010/main" val="32284651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6F666-BA6C-44AD-BE3A-0192EE06CEFC}"/>
              </a:ext>
            </a:extLst>
          </p:cNvPr>
          <p:cNvSpPr>
            <a:spLocks noGrp="1"/>
          </p:cNvSpPr>
          <p:nvPr>
            <p:ph type="title"/>
          </p:nvPr>
        </p:nvSpPr>
        <p:spPr/>
        <p:txBody>
          <a:bodyPr/>
          <a:lstStyle/>
          <a:p>
            <a:r>
              <a:rPr lang="en-US" dirty="0"/>
              <a:t>Final Results</a:t>
            </a:r>
          </a:p>
        </p:txBody>
      </p:sp>
      <p:sp>
        <p:nvSpPr>
          <p:cNvPr id="3" name="Content Placeholder 2">
            <a:extLst>
              <a:ext uri="{FF2B5EF4-FFF2-40B4-BE49-F238E27FC236}">
                <a16:creationId xmlns:a16="http://schemas.microsoft.com/office/drawing/2014/main" id="{EFE72A7A-641B-4C34-A07F-E70450EFA1F6}"/>
              </a:ext>
            </a:extLst>
          </p:cNvPr>
          <p:cNvSpPr>
            <a:spLocks noGrp="1"/>
          </p:cNvSpPr>
          <p:nvPr>
            <p:ph idx="1"/>
          </p:nvPr>
        </p:nvSpPr>
        <p:spPr>
          <a:xfrm>
            <a:off x="293616" y="1333850"/>
            <a:ext cx="11252274" cy="5243119"/>
          </a:xfrm>
        </p:spPr>
        <p:txBody>
          <a:bodyPr>
            <a:normAutofit/>
          </a:bodyPr>
          <a:lstStyle/>
          <a:p>
            <a:r>
              <a:rPr lang="en-US" dirty="0"/>
              <a:t>Final Results: 0.99549550 accuracy</a:t>
            </a:r>
          </a:p>
          <a:p>
            <a:r>
              <a:rPr lang="en-US" dirty="0"/>
              <a:t>With this level of accuracy, one can manually classify the data as either Parkinson's or not. Alternatively, any of our models can perform the same using just the NHY feature with near positive metrics. This is an improvement to our previous AUC of 0.94 and 0.93 accuracy in our draft phase 1. More patients would need to be tested to confirm as we are aware that our testing set is only comprised of 45 patients.</a:t>
            </a:r>
          </a:p>
          <a:p>
            <a:r>
              <a:rPr lang="en-US" dirty="0"/>
              <a:t>Found a good selection of features for diagnosing Parkinson's disease.</a:t>
            </a:r>
          </a:p>
          <a:p>
            <a:r>
              <a:rPr lang="en-US" dirty="0"/>
              <a:t>NHY is a good indicator alone for determining Parkinson's</a:t>
            </a:r>
          </a:p>
          <a:p>
            <a:r>
              <a:rPr lang="en-US" dirty="0"/>
              <a:t>NP3RIGLL, NP3PRSPL, NP3RTCON, NP3FTAPL, NP3GAIT, PN3RIGRL and NP3SPCH, 7 of the 9 features shown on figure 9 and 10, are also good indicators</a:t>
            </a:r>
          </a:p>
          <a:p>
            <a:r>
              <a:rPr lang="en-US" dirty="0"/>
              <a:t>It would seem that these features work independently</a:t>
            </a:r>
          </a:p>
          <a:p>
            <a:r>
              <a:rPr lang="en-US" dirty="0"/>
              <a:t>We believe that we have succeeded in finding a subset of features that work as strong indicators for diagnosis Parkinson's based on the limited amount of patients available to us</a:t>
            </a:r>
          </a:p>
          <a:p>
            <a:endParaRPr lang="en-US" dirty="0"/>
          </a:p>
        </p:txBody>
      </p:sp>
      <p:pic>
        <p:nvPicPr>
          <p:cNvPr id="6" name="Recorded Sound">
            <a:hlinkClick r:id="" action="ppaction://media"/>
            <a:extLst>
              <a:ext uri="{FF2B5EF4-FFF2-40B4-BE49-F238E27FC236}">
                <a16:creationId xmlns:a16="http://schemas.microsoft.com/office/drawing/2014/main" id="{BB078713-5424-4170-BF9D-384C0F4599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41234" y="452718"/>
            <a:ext cx="609600" cy="609600"/>
          </a:xfrm>
          <a:prstGeom prst="rect">
            <a:avLst/>
          </a:prstGeom>
        </p:spPr>
      </p:pic>
    </p:spTree>
    <p:extLst>
      <p:ext uri="{BB962C8B-B14F-4D97-AF65-F5344CB8AC3E}">
        <p14:creationId xmlns:p14="http://schemas.microsoft.com/office/powerpoint/2010/main" val="335651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26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9DF5-4C97-49DE-85ED-3D1F7F0C8C09}"/>
              </a:ext>
            </a:extLst>
          </p:cNvPr>
          <p:cNvSpPr>
            <a:spLocks noGrp="1"/>
          </p:cNvSpPr>
          <p:nvPr>
            <p:ph type="title"/>
          </p:nvPr>
        </p:nvSpPr>
        <p:spPr/>
        <p:txBody>
          <a:bodyPr/>
          <a:lstStyle/>
          <a:p>
            <a:r>
              <a:rPr lang="en-US" sz="2400" dirty="0"/>
              <a:t>Abstract: A concise understanding of our research topic</a:t>
            </a:r>
          </a:p>
        </p:txBody>
      </p:sp>
      <p:sp>
        <p:nvSpPr>
          <p:cNvPr id="3" name="Content Placeholder 2">
            <a:extLst>
              <a:ext uri="{FF2B5EF4-FFF2-40B4-BE49-F238E27FC236}">
                <a16:creationId xmlns:a16="http://schemas.microsoft.com/office/drawing/2014/main" id="{81758F3C-688E-4B4A-AC4D-58455DEC1F62}"/>
              </a:ext>
            </a:extLst>
          </p:cNvPr>
          <p:cNvSpPr>
            <a:spLocks noGrp="1"/>
          </p:cNvSpPr>
          <p:nvPr>
            <p:ph idx="1"/>
          </p:nvPr>
        </p:nvSpPr>
        <p:spPr>
          <a:xfrm>
            <a:off x="747601" y="1010873"/>
            <a:ext cx="9303233" cy="5847127"/>
          </a:xfrm>
        </p:spPr>
        <p:txBody>
          <a:bodyPr>
            <a:normAutofit fontScale="40000" lnSpcReduction="20000"/>
          </a:bodyPr>
          <a:lstStyle/>
          <a:p>
            <a:r>
              <a:rPr lang="en-US" sz="3400" dirty="0"/>
              <a:t>This presentation demonstrates the results of utilizing supervised learning and statistical analysis.</a:t>
            </a:r>
          </a:p>
          <a:p>
            <a:pPr marL="0" indent="0">
              <a:buNone/>
            </a:pPr>
            <a:br>
              <a:rPr lang="en-US" sz="3400" dirty="0"/>
            </a:br>
            <a:endParaRPr lang="en-US" sz="3400" dirty="0"/>
          </a:p>
          <a:p>
            <a:pPr marL="0" indent="0">
              <a:buNone/>
            </a:pPr>
            <a:r>
              <a:rPr lang="en-US" sz="3400" b="1" dirty="0"/>
              <a:t>Objective: </a:t>
            </a:r>
            <a:endParaRPr lang="en-US" sz="3400" dirty="0"/>
          </a:p>
          <a:p>
            <a:r>
              <a:rPr lang="en-US" sz="3400" dirty="0"/>
              <a:t>To decompose and understand, Parkinson's disease, which has no proper diagnosis and progresses differently from patient to patient. </a:t>
            </a:r>
          </a:p>
          <a:p>
            <a:r>
              <a:rPr lang="en-US" sz="3400" dirty="0"/>
              <a:t>To achieve a better understanding about the factors contributing to the diagnosis of this disorder.</a:t>
            </a:r>
          </a:p>
          <a:p>
            <a:r>
              <a:rPr lang="en-US" sz="3400" dirty="0"/>
              <a:t>To be able to construct an efficient metric to diagnose patients with high probability of success.</a:t>
            </a:r>
          </a:p>
          <a:p>
            <a:pPr marL="0" indent="0">
              <a:buNone/>
            </a:pPr>
            <a:endParaRPr lang="en-US" sz="3400" b="1" dirty="0"/>
          </a:p>
          <a:p>
            <a:pPr marL="0" indent="0">
              <a:buNone/>
            </a:pPr>
            <a:r>
              <a:rPr lang="en-US" sz="3400" b="1" dirty="0"/>
              <a:t>Focus:</a:t>
            </a:r>
            <a:endParaRPr lang="en-US" sz="3400" dirty="0"/>
          </a:p>
          <a:p>
            <a:r>
              <a:rPr lang="en-US" sz="3400" dirty="0"/>
              <a:t>Feature selection using randomized decision trees and its success was measured on supervised learning classifiers.</a:t>
            </a:r>
          </a:p>
          <a:p>
            <a:r>
              <a:rPr lang="en-US" sz="3400" dirty="0"/>
              <a:t>Supervised Classification</a:t>
            </a:r>
          </a:p>
          <a:p>
            <a:r>
              <a:rPr lang="en-US" sz="3400" dirty="0"/>
              <a:t>We explored the distributions of the found features using basic statistics to determine how they are related and if any contribute to a positive diagnosis.</a:t>
            </a:r>
          </a:p>
          <a:p>
            <a:pPr marL="0" indent="0">
              <a:buNone/>
            </a:pPr>
            <a:endParaRPr lang="en-US" sz="3400" b="1" dirty="0"/>
          </a:p>
          <a:p>
            <a:pPr marL="0" indent="0">
              <a:buNone/>
            </a:pPr>
            <a:r>
              <a:rPr lang="en-US" sz="3400" b="1" dirty="0"/>
              <a:t>Summary of Achievements:</a:t>
            </a:r>
            <a:endParaRPr lang="en-US" sz="3400" dirty="0"/>
          </a:p>
          <a:p>
            <a:r>
              <a:rPr lang="en-US" sz="3400" dirty="0"/>
              <a:t>Our results show that with 0.995 accuracy and AUC, the data set can be classified for each patient as control or having Parkinson's based on whether the patient produces non-zero values for </a:t>
            </a:r>
            <a:r>
              <a:rPr lang="en-US" sz="3400" b="1" dirty="0"/>
              <a:t>NHY</a:t>
            </a:r>
            <a:r>
              <a:rPr lang="en-US" sz="3400" dirty="0"/>
              <a:t>. </a:t>
            </a:r>
          </a:p>
          <a:p>
            <a:r>
              <a:rPr lang="en-US" sz="3400" dirty="0"/>
              <a:t>Other features were also found to be relevant such as: NP3RIGLL, NP3PRSPL, NP3RTCON, NP3FTAPL, NP3GAIT, PN3RIGRL and NP3SPCH</a:t>
            </a:r>
          </a:p>
          <a:p>
            <a:endParaRPr lang="en-US" dirty="0"/>
          </a:p>
        </p:txBody>
      </p:sp>
      <p:pic>
        <p:nvPicPr>
          <p:cNvPr id="6" name="Recorded Sound">
            <a:hlinkClick r:id="" action="ppaction://media"/>
            <a:extLst>
              <a:ext uri="{FF2B5EF4-FFF2-40B4-BE49-F238E27FC236}">
                <a16:creationId xmlns:a16="http://schemas.microsoft.com/office/drawing/2014/main" id="{E848A307-1076-4BDD-81BA-51ADCD5ED9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26700" y="1435100"/>
            <a:ext cx="609600" cy="609600"/>
          </a:xfrm>
          <a:prstGeom prst="rect">
            <a:avLst/>
          </a:prstGeom>
        </p:spPr>
      </p:pic>
    </p:spTree>
    <p:extLst>
      <p:ext uri="{BB962C8B-B14F-4D97-AF65-F5344CB8AC3E}">
        <p14:creationId xmlns:p14="http://schemas.microsoft.com/office/powerpoint/2010/main" val="937554205"/>
      </p:ext>
    </p:extLst>
  </p:cSld>
  <p:clrMapOvr>
    <a:masterClrMapping/>
  </p:clrMapOvr>
  <mc:AlternateContent xmlns:mc="http://schemas.openxmlformats.org/markup-compatibility/2006">
    <mc:Choice xmlns:p14="http://schemas.microsoft.com/office/powerpoint/2010/main" Requires="p14">
      <p:transition spd="slow" p14:dur="2000" advTm="37791"/>
    </mc:Choice>
    <mc:Fallback>
      <p:transition spd="slow" advTm="37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4" objId="6"/>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6F666-BA6C-44AD-BE3A-0192EE06CEFC}"/>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EFE72A7A-641B-4C34-A07F-E70450EFA1F6}"/>
              </a:ext>
            </a:extLst>
          </p:cNvPr>
          <p:cNvSpPr>
            <a:spLocks noGrp="1"/>
          </p:cNvSpPr>
          <p:nvPr>
            <p:ph idx="1"/>
          </p:nvPr>
        </p:nvSpPr>
        <p:spPr/>
        <p:txBody>
          <a:bodyPr/>
          <a:lstStyle/>
          <a:p>
            <a:r>
              <a:rPr lang="en-US" dirty="0"/>
              <a:t>Include more patients</a:t>
            </a:r>
          </a:p>
          <a:p>
            <a:r>
              <a:rPr lang="en-US" dirty="0"/>
              <a:t>Reduce the data set by first eliminating features that yield high importance values first, rather than eliminating less important features and keeping the most important (reverse as we did for slide 15) → would reconfirm results</a:t>
            </a:r>
          </a:p>
        </p:txBody>
      </p:sp>
      <p:pic>
        <p:nvPicPr>
          <p:cNvPr id="5" name="Recorded Sound">
            <a:hlinkClick r:id="" action="ppaction://media"/>
            <a:extLst>
              <a:ext uri="{FF2B5EF4-FFF2-40B4-BE49-F238E27FC236}">
                <a16:creationId xmlns:a16="http://schemas.microsoft.com/office/drawing/2014/main" id="{11BF4231-C3F5-4BB5-9017-C5B909E558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81796" y="1355382"/>
            <a:ext cx="609600" cy="609600"/>
          </a:xfrm>
          <a:prstGeom prst="rect">
            <a:avLst/>
          </a:prstGeom>
        </p:spPr>
      </p:pic>
    </p:spTree>
    <p:extLst>
      <p:ext uri="{BB962C8B-B14F-4D97-AF65-F5344CB8AC3E}">
        <p14:creationId xmlns:p14="http://schemas.microsoft.com/office/powerpoint/2010/main" val="274446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6F666-BA6C-44AD-BE3A-0192EE06CEF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FE72A7A-641B-4C34-A07F-E70450EFA1F6}"/>
              </a:ext>
            </a:extLst>
          </p:cNvPr>
          <p:cNvSpPr>
            <a:spLocks noGrp="1"/>
          </p:cNvSpPr>
          <p:nvPr>
            <p:ph idx="1"/>
          </p:nvPr>
        </p:nvSpPr>
        <p:spPr/>
        <p:txBody>
          <a:bodyPr/>
          <a:lstStyle/>
          <a:p>
            <a:r>
              <a:rPr lang="en-US" dirty="0"/>
              <a:t>Results of our investigation show how utilizing supervised learning, in particular, feature selection with randomized decision trees, and statistical analysis can help narrow down the factors contributing to the diagnosis of a medical disease.</a:t>
            </a:r>
          </a:p>
          <a:p>
            <a:r>
              <a:rPr lang="en-US" dirty="0"/>
              <a:t>Our pipeline, composed of big data tools such as the Hadoop framework, </a:t>
            </a:r>
            <a:r>
              <a:rPr lang="en-US" dirty="0" err="1"/>
              <a:t>Scikit</a:t>
            </a:r>
            <a:r>
              <a:rPr lang="en-US" dirty="0"/>
              <a:t>-Learn and Python, is successful in discovering which features contribute to the diagnosis of Parkinson's.</a:t>
            </a:r>
          </a:p>
          <a:p>
            <a:r>
              <a:rPr lang="en-US" dirty="0"/>
              <a:t>The new 112 features added since the draft phase improved the metric of all our chosen model to near perfection.</a:t>
            </a:r>
          </a:p>
          <a:p>
            <a:r>
              <a:rPr lang="en-US" dirty="0"/>
              <a:t>Due to the results not consistently producing perfection, we claim that our method has an accuracy of 0.995 for all models and manual classification.</a:t>
            </a:r>
          </a:p>
        </p:txBody>
      </p:sp>
      <p:pic>
        <p:nvPicPr>
          <p:cNvPr id="5" name="Recorded Sound">
            <a:hlinkClick r:id="" action="ppaction://media"/>
            <a:extLst>
              <a:ext uri="{FF2B5EF4-FFF2-40B4-BE49-F238E27FC236}">
                <a16:creationId xmlns:a16="http://schemas.microsoft.com/office/drawing/2014/main" id="{C0549DF5-5448-423E-A788-CBAB555985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40253" y="452718"/>
            <a:ext cx="609600" cy="609600"/>
          </a:xfrm>
          <a:prstGeom prst="rect">
            <a:avLst/>
          </a:prstGeom>
        </p:spPr>
      </p:pic>
    </p:spTree>
    <p:extLst>
      <p:ext uri="{BB962C8B-B14F-4D97-AF65-F5344CB8AC3E}">
        <p14:creationId xmlns:p14="http://schemas.microsoft.com/office/powerpoint/2010/main" val="7317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72F9-CEA7-4F22-B228-FF9D78917EBE}"/>
              </a:ext>
            </a:extLst>
          </p:cNvPr>
          <p:cNvSpPr>
            <a:spLocks noGrp="1"/>
          </p:cNvSpPr>
          <p:nvPr>
            <p:ph type="title"/>
          </p:nvPr>
        </p:nvSpPr>
        <p:spPr/>
        <p:txBody>
          <a:bodyPr/>
          <a:lstStyle/>
          <a:p>
            <a:r>
              <a:rPr lang="en-US" dirty="0"/>
              <a:t>What is Parkinson’s Disease?</a:t>
            </a:r>
          </a:p>
        </p:txBody>
      </p:sp>
      <p:sp>
        <p:nvSpPr>
          <p:cNvPr id="3" name="Content Placeholder 2">
            <a:extLst>
              <a:ext uri="{FF2B5EF4-FFF2-40B4-BE49-F238E27FC236}">
                <a16:creationId xmlns:a16="http://schemas.microsoft.com/office/drawing/2014/main" id="{EF4E13C5-B355-4BF4-A427-738BD96005C7}"/>
              </a:ext>
            </a:extLst>
          </p:cNvPr>
          <p:cNvSpPr>
            <a:spLocks noGrp="1"/>
          </p:cNvSpPr>
          <p:nvPr>
            <p:ph idx="1"/>
          </p:nvPr>
        </p:nvSpPr>
        <p:spPr/>
        <p:txBody>
          <a:bodyPr/>
          <a:lstStyle/>
          <a:p>
            <a:r>
              <a:rPr lang="en-US" dirty="0"/>
              <a:t>Parkinson’s Disease is a progressive disease of the nervous system marked by tremor, muscular rigidity, and slow, imprecise movement, chiefly affecting middle-aged and elderly people. It is associated with degeneration of the basal ganglia of the brain and a deficiency of the neurotransmitter dopamine (Google).</a:t>
            </a:r>
          </a:p>
        </p:txBody>
      </p:sp>
      <p:pic>
        <p:nvPicPr>
          <p:cNvPr id="4" name="What is Parkinson's?">
            <a:hlinkClick r:id="" action="ppaction://media"/>
            <a:extLst>
              <a:ext uri="{FF2B5EF4-FFF2-40B4-BE49-F238E27FC236}">
                <a16:creationId xmlns:a16="http://schemas.microsoft.com/office/drawing/2014/main" id="{9234448B-54EE-4F9B-A3C9-CA6320CD54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45053" y="848183"/>
            <a:ext cx="609600" cy="609600"/>
          </a:xfrm>
          <a:prstGeom prst="rect">
            <a:avLst/>
          </a:prstGeom>
        </p:spPr>
      </p:pic>
    </p:spTree>
    <p:extLst>
      <p:ext uri="{BB962C8B-B14F-4D97-AF65-F5344CB8AC3E}">
        <p14:creationId xmlns:p14="http://schemas.microsoft.com/office/powerpoint/2010/main" val="3062393458"/>
      </p:ext>
    </p:extLst>
  </p:cSld>
  <p:clrMapOvr>
    <a:masterClrMapping/>
  </p:clrMapOvr>
  <mc:AlternateContent xmlns:mc="http://schemas.openxmlformats.org/markup-compatibility/2006">
    <mc:Choice xmlns:p14="http://schemas.microsoft.com/office/powerpoint/2010/main" Requires="p14">
      <p:transition spd="slow" p14:dur="2000" advTm="22075"/>
    </mc:Choice>
    <mc:Fallback>
      <p:transition spd="slow" advTm="22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6" objId="4"/>
        <p14:pauseEvt time="17644" objId="4"/>
        <p14:seekEvt time="17644" objId="4" seek="17622"/>
        <p14:resumeEvt time="17845" objId="4"/>
        <p14:pauseEvt time="20554" objId="4"/>
        <p14:seekEvt time="20554" objId="4" seek="20250"/>
        <p14:resumeEvt time="20754" objId="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A224-94BA-4A4F-AB11-D44CB57C1BD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C7411DAC-1784-451A-A910-7A51A4B44B66}"/>
              </a:ext>
            </a:extLst>
          </p:cNvPr>
          <p:cNvSpPr>
            <a:spLocks noGrp="1"/>
          </p:cNvSpPr>
          <p:nvPr>
            <p:ph idx="1"/>
          </p:nvPr>
        </p:nvSpPr>
        <p:spPr/>
        <p:txBody>
          <a:bodyPr>
            <a:normAutofit fontScale="92500" lnSpcReduction="10000"/>
          </a:bodyPr>
          <a:lstStyle/>
          <a:p>
            <a:r>
              <a:rPr lang="en-US" dirty="0"/>
              <a:t>Disease leads to the deterioration of motor functions and it is not easily diagnosed.</a:t>
            </a:r>
          </a:p>
          <a:p>
            <a:r>
              <a:rPr lang="en-US" dirty="0"/>
              <a:t> There is no standardized test, and doctors will devise their own way of administering their version of this examination.</a:t>
            </a:r>
          </a:p>
          <a:p>
            <a:r>
              <a:rPr lang="en-US" dirty="0"/>
              <a:t>“Currently when someone is diagnosed with Parkinson’s disease it is difficult to determine what type of Parkinson’s they have or how quickly the condition will progress.”</a:t>
            </a:r>
          </a:p>
          <a:p>
            <a:r>
              <a:rPr lang="en-US" dirty="0"/>
              <a:t>“There are different types of Parkinson’s that can look similar at the point of onset, but they progress very differently. We are hoping the information we collect will differentiate between these different conditions. It is her hope that “ultimately we’d like doctors to be able to conduct tests that can predict how the disease is likely to progress.”</a:t>
            </a:r>
          </a:p>
          <a:p>
            <a:pPr marL="0" indent="0">
              <a:buNone/>
            </a:pPr>
            <a:r>
              <a:rPr lang="en-US" dirty="0"/>
              <a:t>		- Dr. Deborah </a:t>
            </a:r>
            <a:r>
              <a:rPr lang="en-US" dirty="0" err="1"/>
              <a:t>Apthrop</a:t>
            </a:r>
            <a:r>
              <a:rPr lang="en-US" dirty="0"/>
              <a:t> of the ANU Research School of Psychology</a:t>
            </a:r>
          </a:p>
          <a:p>
            <a:endParaRPr lang="en-US" dirty="0"/>
          </a:p>
        </p:txBody>
      </p:sp>
      <p:pic>
        <p:nvPicPr>
          <p:cNvPr id="4" name="Recorded Sound">
            <a:hlinkClick r:id="" action="ppaction://media"/>
            <a:extLst>
              <a:ext uri="{FF2B5EF4-FFF2-40B4-BE49-F238E27FC236}">
                <a16:creationId xmlns:a16="http://schemas.microsoft.com/office/drawing/2014/main" id="{EB51F62C-CC0B-429B-8805-360D398CBF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72494" y="1443318"/>
            <a:ext cx="609600" cy="609600"/>
          </a:xfrm>
          <a:prstGeom prst="rect">
            <a:avLst/>
          </a:prstGeom>
        </p:spPr>
      </p:pic>
    </p:spTree>
    <p:extLst>
      <p:ext uri="{BB962C8B-B14F-4D97-AF65-F5344CB8AC3E}">
        <p14:creationId xmlns:p14="http://schemas.microsoft.com/office/powerpoint/2010/main" val="312308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9777-C8F7-43A8-8F8A-ED209CCE7174}"/>
              </a:ext>
            </a:extLst>
          </p:cNvPr>
          <p:cNvSpPr>
            <a:spLocks noGrp="1"/>
          </p:cNvSpPr>
          <p:nvPr>
            <p:ph type="title"/>
          </p:nvPr>
        </p:nvSpPr>
        <p:spPr>
          <a:xfrm>
            <a:off x="646111" y="452718"/>
            <a:ext cx="9404723" cy="495238"/>
          </a:xfrm>
        </p:spPr>
        <p:txBody>
          <a:bodyPr/>
          <a:lstStyle/>
          <a:p>
            <a:r>
              <a:rPr lang="en-US" sz="2400" dirty="0"/>
              <a:t>Related Works:  Machine Learning and Parkinson’s Disease</a:t>
            </a:r>
          </a:p>
        </p:txBody>
      </p:sp>
      <p:sp>
        <p:nvSpPr>
          <p:cNvPr id="3" name="Content Placeholder 2">
            <a:extLst>
              <a:ext uri="{FF2B5EF4-FFF2-40B4-BE49-F238E27FC236}">
                <a16:creationId xmlns:a16="http://schemas.microsoft.com/office/drawing/2014/main" id="{60919EB7-8776-432C-9446-9A782823E72A}"/>
              </a:ext>
            </a:extLst>
          </p:cNvPr>
          <p:cNvSpPr>
            <a:spLocks noGrp="1"/>
          </p:cNvSpPr>
          <p:nvPr>
            <p:ph idx="1"/>
          </p:nvPr>
        </p:nvSpPr>
        <p:spPr>
          <a:xfrm>
            <a:off x="747601" y="1342239"/>
            <a:ext cx="9303233" cy="5300443"/>
          </a:xfrm>
        </p:spPr>
        <p:txBody>
          <a:bodyPr>
            <a:normAutofit fontScale="85000" lnSpcReduction="20000"/>
          </a:bodyPr>
          <a:lstStyle/>
          <a:p>
            <a:r>
              <a:rPr lang="en-US" dirty="0"/>
              <a:t>Dr. Deborah </a:t>
            </a:r>
            <a:r>
              <a:rPr lang="en-US" dirty="0" err="1"/>
              <a:t>Apthrop</a:t>
            </a:r>
            <a:r>
              <a:rPr lang="en-US" dirty="0"/>
              <a:t> of the ANU Research School of Psychology</a:t>
            </a:r>
          </a:p>
          <a:p>
            <a:pPr lvl="1"/>
            <a:r>
              <a:rPr lang="en-US" dirty="0"/>
              <a:t>Her research involves measuring brain imaging, eye tracking, visual perception and postural sway.</a:t>
            </a:r>
          </a:p>
          <a:p>
            <a:r>
              <a:rPr lang="en-US" dirty="0"/>
              <a:t>Mandal I, Sairam N. New machine-learning algorithms for prediction of Parkinson’s disease. </a:t>
            </a:r>
          </a:p>
          <a:p>
            <a:pPr lvl="1"/>
            <a:r>
              <a:rPr lang="en-US" dirty="0"/>
              <a:t>“Their research presents an enhanced prediction accuracy of diagnosis of Parkinson’s disease (PD) to prevent the delay and misdiagnosis of patients using a proposed robust inference system. These methods include sparse multinomial logistic regression, rotation forest ensemble with support vector machines and principal component analysis, artificial neural networks and boosting methods.</a:t>
            </a:r>
          </a:p>
          <a:p>
            <a:r>
              <a:rPr lang="en-US" dirty="0" err="1"/>
              <a:t>Hazan</a:t>
            </a:r>
            <a:r>
              <a:rPr lang="en-US" dirty="0"/>
              <a:t> H, </a:t>
            </a:r>
            <a:r>
              <a:rPr lang="en-US" dirty="0" err="1"/>
              <a:t>Hilu</a:t>
            </a:r>
            <a:r>
              <a:rPr lang="en-US" dirty="0"/>
              <a:t> D, </a:t>
            </a:r>
            <a:r>
              <a:rPr lang="en-US" dirty="0" err="1"/>
              <a:t>Manevitz</a:t>
            </a:r>
            <a:r>
              <a:rPr lang="en-US" dirty="0"/>
              <a:t> L, </a:t>
            </a:r>
            <a:r>
              <a:rPr lang="en-US" dirty="0" err="1"/>
              <a:t>Ramig</a:t>
            </a:r>
            <a:r>
              <a:rPr lang="en-US" dirty="0"/>
              <a:t> L, Sapir S. Early diagnosis of Parkinson’s disease via machine learning on speech data. Early Diagnosis of Parkinson’s Disease via Machine Learning on Speech Data</a:t>
            </a:r>
          </a:p>
          <a:p>
            <a:pPr lvl="1"/>
            <a:r>
              <a:rPr lang="en-US" dirty="0"/>
              <a:t>Their study showed that early detection of PD from speech data seems to be feasible and accurate with results approaching the 90% mark in two different data sets.</a:t>
            </a:r>
          </a:p>
          <a:p>
            <a:r>
              <a:rPr lang="en-US" dirty="0"/>
              <a:t>Zhang H-H, Yang L, Liu Y, Wang P, Yin J, Li Y, et al. Classification of Parkinson’s disease utilizing multi-edit nearest-neighbor and ensemble learning algorithms with speech samples.</a:t>
            </a:r>
          </a:p>
          <a:p>
            <a:pPr lvl="1"/>
            <a:r>
              <a:rPr lang="en-US" dirty="0"/>
              <a:t>“This study showed that the proposed method could improve PD classification when using speech data and can be applied to further studies seeking to improve PD classification methods.</a:t>
            </a:r>
          </a:p>
          <a:p>
            <a:pPr marL="0" indent="0">
              <a:buNone/>
            </a:pPr>
            <a:endParaRPr lang="en-US" dirty="0"/>
          </a:p>
          <a:p>
            <a:endParaRPr lang="en-US" dirty="0"/>
          </a:p>
        </p:txBody>
      </p:sp>
      <p:pic>
        <p:nvPicPr>
          <p:cNvPr id="5" name="Recorded Sound">
            <a:hlinkClick r:id="" action="ppaction://media"/>
            <a:extLst>
              <a:ext uri="{FF2B5EF4-FFF2-40B4-BE49-F238E27FC236}">
                <a16:creationId xmlns:a16="http://schemas.microsoft.com/office/drawing/2014/main" id="{D0C9B54D-4940-4131-BBFE-9D4A5E3940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0212" y="338356"/>
            <a:ext cx="609600" cy="609600"/>
          </a:xfrm>
          <a:prstGeom prst="rect">
            <a:avLst/>
          </a:prstGeom>
        </p:spPr>
      </p:pic>
    </p:spTree>
    <p:extLst>
      <p:ext uri="{BB962C8B-B14F-4D97-AF65-F5344CB8AC3E}">
        <p14:creationId xmlns:p14="http://schemas.microsoft.com/office/powerpoint/2010/main" val="3302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3AEF9-BD5B-4B49-8FB6-57848424E3DB}"/>
              </a:ext>
            </a:extLst>
          </p:cNvPr>
          <p:cNvSpPr>
            <a:spLocks noGrp="1"/>
          </p:cNvSpPr>
          <p:nvPr>
            <p:ph type="title"/>
          </p:nvPr>
        </p:nvSpPr>
        <p:spPr/>
        <p:txBody>
          <a:bodyPr/>
          <a:lstStyle/>
          <a:p>
            <a:r>
              <a:rPr lang="en-US" dirty="0"/>
              <a:t>Our Approach</a:t>
            </a:r>
          </a:p>
        </p:txBody>
      </p:sp>
      <p:sp>
        <p:nvSpPr>
          <p:cNvPr id="3" name="Content Placeholder 2">
            <a:extLst>
              <a:ext uri="{FF2B5EF4-FFF2-40B4-BE49-F238E27FC236}">
                <a16:creationId xmlns:a16="http://schemas.microsoft.com/office/drawing/2014/main" id="{0062FAB0-4935-4DFF-B8DE-B9E8A6CE225B}"/>
              </a:ext>
            </a:extLst>
          </p:cNvPr>
          <p:cNvSpPr>
            <a:spLocks noGrp="1"/>
          </p:cNvSpPr>
          <p:nvPr>
            <p:ph idx="1"/>
          </p:nvPr>
        </p:nvSpPr>
        <p:spPr/>
        <p:txBody>
          <a:bodyPr/>
          <a:lstStyle/>
          <a:p>
            <a:r>
              <a:rPr lang="en-US" dirty="0"/>
              <a:t>The research examples described above focuses on classification.</a:t>
            </a:r>
          </a:p>
          <a:p>
            <a:r>
              <a:rPr lang="en-US" dirty="0"/>
              <a:t>None seem to point to which factors have the most influence on the diagnosis of Parkinson’s.</a:t>
            </a:r>
          </a:p>
          <a:p>
            <a:r>
              <a:rPr lang="en-US" dirty="0"/>
              <a:t>Determining these factors is crucial to find insight on what causes Parkinson’s with the purpose of preventing or determining future cases with high probability of success and accuracy.</a:t>
            </a:r>
          </a:p>
          <a:p>
            <a:endParaRPr lang="en-US" dirty="0"/>
          </a:p>
        </p:txBody>
      </p:sp>
      <p:pic>
        <p:nvPicPr>
          <p:cNvPr id="4" name="Recorded Sound">
            <a:hlinkClick r:id="" action="ppaction://media"/>
            <a:extLst>
              <a:ext uri="{FF2B5EF4-FFF2-40B4-BE49-F238E27FC236}">
                <a16:creationId xmlns:a16="http://schemas.microsoft.com/office/drawing/2014/main" id="{A3B5783D-7F8B-43E9-96E6-D4D48D5622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8190" y="1038683"/>
            <a:ext cx="609600" cy="609600"/>
          </a:xfrm>
          <a:prstGeom prst="rect">
            <a:avLst/>
          </a:prstGeom>
        </p:spPr>
      </p:pic>
    </p:spTree>
    <p:extLst>
      <p:ext uri="{BB962C8B-B14F-4D97-AF65-F5344CB8AC3E}">
        <p14:creationId xmlns:p14="http://schemas.microsoft.com/office/powerpoint/2010/main" val="33848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3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0348-BFED-4BE0-B28D-24AA69065A85}"/>
              </a:ext>
            </a:extLst>
          </p:cNvPr>
          <p:cNvSpPr>
            <a:spLocks noGrp="1"/>
          </p:cNvSpPr>
          <p:nvPr>
            <p:ph type="title"/>
          </p:nvPr>
        </p:nvSpPr>
        <p:spPr/>
        <p:txBody>
          <a:bodyPr/>
          <a:lstStyle/>
          <a:p>
            <a:r>
              <a:rPr lang="en-US" dirty="0"/>
              <a:t>Method:  The data set</a:t>
            </a:r>
          </a:p>
        </p:txBody>
      </p:sp>
      <p:sp>
        <p:nvSpPr>
          <p:cNvPr id="3" name="Content Placeholder 2">
            <a:extLst>
              <a:ext uri="{FF2B5EF4-FFF2-40B4-BE49-F238E27FC236}">
                <a16:creationId xmlns:a16="http://schemas.microsoft.com/office/drawing/2014/main" id="{65060906-5A19-4496-A7E3-58B21698D258}"/>
              </a:ext>
            </a:extLst>
          </p:cNvPr>
          <p:cNvSpPr>
            <a:spLocks noGrp="1"/>
          </p:cNvSpPr>
          <p:nvPr>
            <p:ph idx="1"/>
          </p:nvPr>
        </p:nvSpPr>
        <p:spPr/>
        <p:txBody>
          <a:bodyPr/>
          <a:lstStyle/>
          <a:p>
            <a:r>
              <a:rPr lang="en-US" dirty="0"/>
              <a:t>The diagnosis of Parkinson's disease (PD) currently relies upon clinical criteria.</a:t>
            </a:r>
          </a:p>
          <a:p>
            <a:r>
              <a:rPr lang="en-US" dirty="0"/>
              <a:t>No existing laboratory test diagnoses PD or gauges the effectiveness of a treatment on underlying disease processes.</a:t>
            </a:r>
          </a:p>
          <a:p>
            <a:r>
              <a:rPr lang="en-US" dirty="0"/>
              <a:t>Current methods for diagnosing, treating, and prognosticating PD are inadequate and would be greatly improved by the discovery and validation of biomarkers.</a:t>
            </a:r>
          </a:p>
          <a:p>
            <a:r>
              <a:rPr lang="en-US" dirty="0"/>
              <a:t>The data set we are going to use for this project is from </a:t>
            </a:r>
            <a:r>
              <a:rPr lang="en-US" dirty="0" err="1"/>
              <a:t>Biofind</a:t>
            </a:r>
            <a:r>
              <a:rPr lang="en-US" dirty="0"/>
              <a:t> (Fox Investigation for New Discovery of Biomarkers in Parkinson's Disease)</a:t>
            </a:r>
          </a:p>
          <a:p>
            <a:r>
              <a:rPr lang="en-US" dirty="0" err="1"/>
              <a:t>BioFIND</a:t>
            </a:r>
            <a:r>
              <a:rPr lang="en-US" dirty="0"/>
              <a:t> is an observational clinical study designed to discover and verify biomarkers of Parkinson's disease (PD).</a:t>
            </a:r>
          </a:p>
          <a:p>
            <a:endParaRPr lang="en-US" dirty="0"/>
          </a:p>
        </p:txBody>
      </p:sp>
      <p:pic>
        <p:nvPicPr>
          <p:cNvPr id="4" name="Recorded Sound">
            <a:hlinkClick r:id="" action="ppaction://media"/>
            <a:extLst>
              <a:ext uri="{FF2B5EF4-FFF2-40B4-BE49-F238E27FC236}">
                <a16:creationId xmlns:a16="http://schemas.microsoft.com/office/drawing/2014/main" id="{3689E32C-DA46-423F-B6A8-A871C2B53B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83888" y="1548448"/>
            <a:ext cx="609600" cy="609600"/>
          </a:xfrm>
          <a:prstGeom prst="rect">
            <a:avLst/>
          </a:prstGeom>
        </p:spPr>
      </p:pic>
    </p:spTree>
    <p:extLst>
      <p:ext uri="{BB962C8B-B14F-4D97-AF65-F5344CB8AC3E}">
        <p14:creationId xmlns:p14="http://schemas.microsoft.com/office/powerpoint/2010/main" val="391792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596C1-943F-4EFC-B3F5-8CA07FE5B9E5}"/>
              </a:ext>
            </a:extLst>
          </p:cNvPr>
          <p:cNvSpPr>
            <a:spLocks noGrp="1"/>
          </p:cNvSpPr>
          <p:nvPr>
            <p:ph type="title"/>
          </p:nvPr>
        </p:nvSpPr>
        <p:spPr/>
        <p:txBody>
          <a:bodyPr/>
          <a:lstStyle/>
          <a:p>
            <a:r>
              <a:rPr lang="en-US" sz="3600" dirty="0"/>
              <a:t>Method:  The data set (continued)</a:t>
            </a:r>
            <a:br>
              <a:rPr lang="en-US" dirty="0"/>
            </a:br>
            <a:r>
              <a:rPr lang="en-US" sz="1400" dirty="0"/>
              <a:t>Further Explaining Datasets: </a:t>
            </a:r>
            <a:r>
              <a:rPr lang="en-US" sz="1400" dirty="0" err="1"/>
              <a:t>BioFind</a:t>
            </a:r>
            <a:r>
              <a:rPr lang="en-US" sz="1400" dirty="0"/>
              <a:t> Datasets</a:t>
            </a:r>
          </a:p>
        </p:txBody>
      </p:sp>
      <p:sp>
        <p:nvSpPr>
          <p:cNvPr id="3" name="Content Placeholder 2">
            <a:extLst>
              <a:ext uri="{FF2B5EF4-FFF2-40B4-BE49-F238E27FC236}">
                <a16:creationId xmlns:a16="http://schemas.microsoft.com/office/drawing/2014/main" id="{567AED3D-FFBB-4C0C-9530-BB5D93DA0925}"/>
              </a:ext>
            </a:extLst>
          </p:cNvPr>
          <p:cNvSpPr>
            <a:spLocks noGrp="1"/>
          </p:cNvSpPr>
          <p:nvPr>
            <p:ph idx="1"/>
          </p:nvPr>
        </p:nvSpPr>
        <p:spPr>
          <a:xfrm>
            <a:off x="875201" y="2438811"/>
            <a:ext cx="8946541" cy="4195481"/>
          </a:xfrm>
        </p:spPr>
        <p:txBody>
          <a:bodyPr>
            <a:normAutofit/>
          </a:bodyPr>
          <a:lstStyle/>
          <a:p>
            <a:r>
              <a:rPr lang="en-US" dirty="0"/>
              <a:t>The Data Sets recovered from </a:t>
            </a:r>
            <a:r>
              <a:rPr lang="en-US" dirty="0" err="1"/>
              <a:t>BioFind</a:t>
            </a:r>
            <a:r>
              <a:rPr lang="en-US" dirty="0"/>
              <a:t> have numerous rows and columns located in the .csv files. The team is restructuring the hundreds of features which are located under columns and merging them into a more organized fashion using Hadoop. By using Hadoop the Data can be processed quickly and also can be organized to reflect the classifications that are really needed. To put this in simple words, Hadoop is used as a filter to pinpoint the Biochemical Features to create the Classification data needed. </a:t>
            </a:r>
          </a:p>
        </p:txBody>
      </p:sp>
      <p:pic>
        <p:nvPicPr>
          <p:cNvPr id="4" name="Recorded Sound">
            <a:hlinkClick r:id="" action="ppaction://media"/>
            <a:extLst>
              <a:ext uri="{FF2B5EF4-FFF2-40B4-BE49-F238E27FC236}">
                <a16:creationId xmlns:a16="http://schemas.microsoft.com/office/drawing/2014/main" id="{7ABF905F-A5A5-4459-B53C-E304A86154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12626" y="1243648"/>
            <a:ext cx="609600" cy="609600"/>
          </a:xfrm>
          <a:prstGeom prst="rect">
            <a:avLst/>
          </a:prstGeom>
        </p:spPr>
      </p:pic>
    </p:spTree>
    <p:extLst>
      <p:ext uri="{BB962C8B-B14F-4D97-AF65-F5344CB8AC3E}">
        <p14:creationId xmlns:p14="http://schemas.microsoft.com/office/powerpoint/2010/main" val="140698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A7B4-2FA8-4E5E-AAAE-C673DFA4336E}"/>
              </a:ext>
            </a:extLst>
          </p:cNvPr>
          <p:cNvSpPr>
            <a:spLocks noGrp="1"/>
          </p:cNvSpPr>
          <p:nvPr>
            <p:ph type="title"/>
          </p:nvPr>
        </p:nvSpPr>
        <p:spPr/>
        <p:txBody>
          <a:bodyPr/>
          <a:lstStyle/>
          <a:p>
            <a:r>
              <a:rPr lang="en-US" sz="4000" dirty="0"/>
              <a:t>Method:  The data set (continued)</a:t>
            </a:r>
            <a:br>
              <a:rPr lang="en-US" sz="1200" dirty="0"/>
            </a:br>
            <a:r>
              <a:rPr lang="en-US" sz="1200" dirty="0"/>
              <a:t>Further Understanding Classifications and Features</a:t>
            </a:r>
          </a:p>
        </p:txBody>
      </p:sp>
      <p:sp>
        <p:nvSpPr>
          <p:cNvPr id="3" name="Content Placeholder 2">
            <a:extLst>
              <a:ext uri="{FF2B5EF4-FFF2-40B4-BE49-F238E27FC236}">
                <a16:creationId xmlns:a16="http://schemas.microsoft.com/office/drawing/2014/main" id="{D52757B1-EA82-418C-83D1-62E011820DC2}"/>
              </a:ext>
            </a:extLst>
          </p:cNvPr>
          <p:cNvSpPr>
            <a:spLocks noGrp="1"/>
          </p:cNvSpPr>
          <p:nvPr>
            <p:ph idx="1"/>
          </p:nvPr>
        </p:nvSpPr>
        <p:spPr/>
        <p:txBody>
          <a:bodyPr>
            <a:normAutofit fontScale="92500" lnSpcReduction="20000"/>
          </a:bodyPr>
          <a:lstStyle/>
          <a:p>
            <a:r>
              <a:rPr lang="en-US" dirty="0"/>
              <a:t>The Classifications used have a large affect with our outcome. Classifications can be connected to the Biomarkers. Classifications of Parkinson’s disease include, Clinical, Biochemical, Genetic, and Imaging. This study will focus on the Biochemical tributes of diagnosis. </a:t>
            </a:r>
          </a:p>
          <a:p>
            <a:r>
              <a:rPr lang="en-US" dirty="0"/>
              <a:t>The Data that has been provided on the classification set will be derived from the hundreds of features given in the </a:t>
            </a:r>
            <a:r>
              <a:rPr lang="en-US" dirty="0" err="1"/>
              <a:t>BioFind</a:t>
            </a:r>
            <a:r>
              <a:rPr lang="en-US" dirty="0"/>
              <a:t> Data. The features which in turn describe Classifications, are housed within a tree structure. Classifications will include everything described earlier; blood, saliva, </a:t>
            </a:r>
            <a:r>
              <a:rPr lang="en-US" dirty="0" err="1"/>
              <a:t>csf</a:t>
            </a:r>
            <a:r>
              <a:rPr lang="en-US" dirty="0"/>
              <a:t>, and biopsy, and hundreds of others that can be used to find and algorithmic diagnosis for PD.</a:t>
            </a:r>
          </a:p>
          <a:p>
            <a:r>
              <a:rPr lang="en-US" dirty="0"/>
              <a:t>Overall, the Features that are listed, will help the research put the information gathered into different classifications. It is also evident that the data influences the selections made by the algorithms and trees that are in place. The next section will describe the use of the data sets and the algorithms that come into play.</a:t>
            </a:r>
          </a:p>
          <a:p>
            <a:endParaRPr lang="en-US" dirty="0"/>
          </a:p>
        </p:txBody>
      </p:sp>
      <p:pic>
        <p:nvPicPr>
          <p:cNvPr id="4" name="Recorded Sound">
            <a:hlinkClick r:id="" action="ppaction://media"/>
            <a:extLst>
              <a:ext uri="{FF2B5EF4-FFF2-40B4-BE49-F238E27FC236}">
                <a16:creationId xmlns:a16="http://schemas.microsoft.com/office/drawing/2014/main" id="{935126ED-ABFB-4A94-9750-9A34768E7F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45053" y="543383"/>
            <a:ext cx="609600" cy="609600"/>
          </a:xfrm>
          <a:prstGeom prst="rect">
            <a:avLst/>
          </a:prstGeom>
        </p:spPr>
      </p:pic>
    </p:spTree>
    <p:extLst>
      <p:ext uri="{BB962C8B-B14F-4D97-AF65-F5344CB8AC3E}">
        <p14:creationId xmlns:p14="http://schemas.microsoft.com/office/powerpoint/2010/main" val="36601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553</TotalTime>
  <Words>1585</Words>
  <Application>Microsoft Office PowerPoint</Application>
  <PresentationFormat>Widescreen</PresentationFormat>
  <Paragraphs>89</Paragraphs>
  <Slides>21</Slides>
  <Notes>0</Notes>
  <HiddenSlides>0</HiddenSlides>
  <MMClips>21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 3</vt:lpstr>
      <vt:lpstr>Ion</vt:lpstr>
      <vt:lpstr>Decomposing Parkinson’s Disease Using Supervised Learning and Statistical Analysis</vt:lpstr>
      <vt:lpstr>Abstract: A concise understanding of our research topic</vt:lpstr>
      <vt:lpstr>What is Parkinson’s Disease?</vt:lpstr>
      <vt:lpstr>Motivation</vt:lpstr>
      <vt:lpstr>Related Works:  Machine Learning and Parkinson’s Disease</vt:lpstr>
      <vt:lpstr>Our Approach</vt:lpstr>
      <vt:lpstr>Method:  The data set</vt:lpstr>
      <vt:lpstr>Method:  The data set (continued) Further Explaining Datasets: BioFind Datasets</vt:lpstr>
      <vt:lpstr>Method:  The data set (continued) Further Understanding Classifications and Features</vt:lpstr>
      <vt:lpstr>Method:  The data set (continued) Explaining Biomarkers:</vt:lpstr>
      <vt:lpstr>Project Pipeline</vt:lpstr>
      <vt:lpstr>Baseline using full training/test sets and no parameter optimization results (2371 features)</vt:lpstr>
      <vt:lpstr>Model optimization (using cross validation (3 folds) from full training set and no feature selection) (2371 features)  </vt:lpstr>
      <vt:lpstr>Using full training/test sets and optimized models with no feature selection (2371 features)</vt:lpstr>
      <vt:lpstr>Effect on AUC on optimized decision tree model of reducing number of features</vt:lpstr>
      <vt:lpstr>Using full training/test sets and optimized models with feature selection (1 feature)  </vt:lpstr>
      <vt:lpstr>Ranges of nine of the most important found features  </vt:lpstr>
      <vt:lpstr>Nine of the most important features (feature importance and manual classification accuracy)</vt:lpstr>
      <vt:lpstr>Final Results</vt:lpstr>
      <vt:lpstr>Further Research</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Decomposing Parkinson’s Disease Using Supervised and Unsupervised Learning</dc:title>
  <dc:creator>Shroff, Rohan</dc:creator>
  <cp:lastModifiedBy>Hector Ortiz</cp:lastModifiedBy>
  <cp:revision>55</cp:revision>
  <dcterms:created xsi:type="dcterms:W3CDTF">2017-11-29T18:46:42Z</dcterms:created>
  <dcterms:modified xsi:type="dcterms:W3CDTF">2017-12-11T06:32:36Z</dcterms:modified>
</cp:coreProperties>
</file>